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notesSlides/notesSlide1.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8.jpeg" ContentType="image/jpeg"/>
  <Override PartName="/ppt/media/image9.jpeg" ContentType="image/jpeg"/>
  <Override PartName="/ppt/media/image10.jpeg" ContentType="image/jpeg"/>
  <Override PartName="/ppt/media/image11.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5" name="Shape 175"/>
          <p:cNvSpPr/>
          <p:nvPr>
            <p:ph type="sldImg"/>
          </p:nvPr>
        </p:nvSpPr>
        <p:spPr>
          <a:xfrm>
            <a:off x="1143000" y="685800"/>
            <a:ext cx="4572000" cy="3429000"/>
          </a:xfrm>
          <a:prstGeom prst="rect">
            <a:avLst/>
          </a:prstGeom>
        </p:spPr>
        <p:txBody>
          <a:bodyPr/>
          <a:lstStyle/>
          <a:p>
            <a:pPr/>
          </a:p>
        </p:txBody>
      </p:sp>
      <p:sp>
        <p:nvSpPr>
          <p:cNvPr id="176" name="Shape 176"/>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A:  Johannesburg, Ekurhuleni Metro (East Rand), City of Tshwane Metro (Pretoria): </a:t>
            </a:r>
          </a:p>
          <a:p>
            <a:pPr>
              <a:lnSpc>
                <a:spcPct val="100000"/>
              </a:lnSpc>
              <a:defRPr sz="1200">
                <a:latin typeface="Calibri"/>
                <a:ea typeface="Calibri"/>
                <a:cs typeface="Calibri"/>
                <a:sym typeface="Calibri"/>
              </a:defRPr>
            </a:pPr>
            <a:r>
              <a:t>B: Cape Town</a:t>
            </a:r>
          </a:p>
          <a:p>
            <a:pPr>
              <a:lnSpc>
                <a:spcPct val="100000"/>
              </a:lnSpc>
              <a:defRPr sz="1200">
                <a:latin typeface="Calibri"/>
                <a:ea typeface="Calibri"/>
                <a:cs typeface="Calibri"/>
                <a:sym typeface="Calibri"/>
              </a:defRPr>
            </a:pPr>
            <a:r>
              <a:t>C: Ethekwini Metro (Durban)</a:t>
            </a:r>
          </a:p>
          <a:p>
            <a:pPr>
              <a:lnSpc>
                <a:spcPct val="100000"/>
              </a:lnSpc>
              <a:defRPr sz="1200">
                <a:latin typeface="Calibri"/>
                <a:ea typeface="Calibri"/>
                <a:cs typeface="Calibri"/>
                <a:sym typeface="Calibri"/>
              </a:defRPr>
            </a:pPr>
            <a:r>
              <a:t>D: Nelson Mandela (Port Elizabeth)</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Measures of heterogeneity may be spatially explicit, or they may consider only the variation within a population, independently of any spatial structure. </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simplest measure of variation within a population is the standard deviation, and its relation to the mean of any socioeconomic variable.</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a:t>
            </a:r>
            <a:r>
              <a:rPr i="1"/>
              <a:t>Gini coefficient</a:t>
            </a:r>
            <a:r>
              <a:t> is a well-known non-spatial measure of heterogeneity, often discussed in the context of income or wealth inequality. </a:t>
            </a:r>
          </a:p>
          <a:p>
            <a:pPr>
              <a:lnSpc>
                <a:spcPct val="100000"/>
              </a:lnSpc>
              <a:defRPr i="1" sz="1200">
                <a:latin typeface="Calibri"/>
                <a:ea typeface="Calibri"/>
                <a:cs typeface="Calibri"/>
                <a:sym typeface="Calibri"/>
              </a:defRPr>
            </a:pPr>
          </a:p>
          <a:p>
            <a:pPr>
              <a:lnSpc>
                <a:spcPct val="100000"/>
              </a:lnSpc>
              <a:defRPr i="1" sz="1200">
                <a:latin typeface="Calibri"/>
                <a:ea typeface="Calibri"/>
                <a:cs typeface="Calibri"/>
                <a:sym typeface="Calibri"/>
              </a:defRPr>
            </a:pPr>
            <a:r>
              <a:t>Moran's I</a:t>
            </a:r>
            <a:r>
              <a:rPr i="0"/>
              <a:t>, by contrast, is one of the more widely used measures of spatial heterogeneity. It accounts for the level of similarity between the values of a given characteristic at two locations within a given distance from each other. </a:t>
            </a:r>
            <a:endParaRPr i="0"/>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Gini coefficient (or the standard deviation) and Moran's I are not necessarily correlated as this depends on the spatial structure of mixing between different populations. Any distribution of a resource within a population that shows some level of variation between individuals can be spatially distributed in a manner that is maximally clustered, meaning that Moran's </a:t>
            </a:r>
            <a:r>
              <a:rPr i="1"/>
              <a:t>I</a:t>
            </a:r>
            <a:r>
              <a:t> approaches </a:t>
            </a:r>
            <a:r>
              <a:rPr i="1"/>
              <a:t>I = 1</a:t>
            </a:r>
            <a:r>
              <a:t>, or perfectly anti-correlated (as in a checkerboard pattern) so that Moran's </a:t>
            </a:r>
            <a:r>
              <a:rPr i="1"/>
              <a:t>I</a:t>
            </a:r>
            <a:r>
              <a:t> approaches </a:t>
            </a:r>
            <a:r>
              <a:rPr i="1"/>
              <a:t>I = -1</a:t>
            </a:r>
            <a:r>
              <a:t>, or a random pattern, when Moran's I approaches</a:t>
            </a:r>
            <a:r>
              <a:rPr i="1"/>
              <a:t> I = 0</a:t>
            </a:r>
            <a:r>
              <a:t>.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ape 289"/>
          <p:cNvSpPr/>
          <p:nvPr>
            <p:ph type="sldImg"/>
          </p:nvPr>
        </p:nvSpPr>
        <p:spPr>
          <a:prstGeom prst="rect">
            <a:avLst/>
          </a:prstGeom>
        </p:spPr>
        <p:txBody>
          <a:bodyPr/>
          <a:lstStyle/>
          <a:p>
            <a:pPr/>
          </a:p>
        </p:txBody>
      </p:sp>
      <p:sp>
        <p:nvSpPr>
          <p:cNvPr id="290" name="Shape 290"/>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Measures of heterogeneity may be spatially explicit, or they may consider only the variation within a population, independently of any spatial structure. </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simplest measure of variation within a population is the standard deviation, and its relation to the mean of any socioeconomic variable.</a:t>
            </a:r>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a:t>
            </a:r>
            <a:r>
              <a:rPr i="1"/>
              <a:t>Gini coefficient</a:t>
            </a:r>
            <a:r>
              <a:t> is a well-known non-spatial measure of heterogeneity, often discussed in the context of income or wealth inequality. </a:t>
            </a:r>
          </a:p>
          <a:p>
            <a:pPr>
              <a:lnSpc>
                <a:spcPct val="100000"/>
              </a:lnSpc>
              <a:defRPr i="1" sz="1200">
                <a:latin typeface="Calibri"/>
                <a:ea typeface="Calibri"/>
                <a:cs typeface="Calibri"/>
                <a:sym typeface="Calibri"/>
              </a:defRPr>
            </a:pPr>
          </a:p>
          <a:p>
            <a:pPr>
              <a:lnSpc>
                <a:spcPct val="100000"/>
              </a:lnSpc>
              <a:defRPr i="1" sz="1200">
                <a:latin typeface="Calibri"/>
                <a:ea typeface="Calibri"/>
                <a:cs typeface="Calibri"/>
                <a:sym typeface="Calibri"/>
              </a:defRPr>
            </a:pPr>
            <a:r>
              <a:t>Moran's I</a:t>
            </a:r>
            <a:r>
              <a:rPr i="0"/>
              <a:t>, by contrast, is one of the more widely used measures of spatial heterogeneity. It accounts for the level of similarity between the values of a given characteristic at two locations within a given distance from each other. </a:t>
            </a:r>
            <a:endParaRPr i="0"/>
          </a:p>
          <a:p>
            <a:pPr>
              <a:lnSpc>
                <a:spcPct val="100000"/>
              </a:lnSpc>
              <a:defRPr sz="1200">
                <a:latin typeface="Calibri"/>
                <a:ea typeface="Calibri"/>
                <a:cs typeface="Calibri"/>
                <a:sym typeface="Calibri"/>
              </a:defRPr>
            </a:pPr>
          </a:p>
          <a:p>
            <a:pPr>
              <a:lnSpc>
                <a:spcPct val="100000"/>
              </a:lnSpc>
              <a:defRPr sz="1200">
                <a:latin typeface="Calibri"/>
                <a:ea typeface="Calibri"/>
                <a:cs typeface="Calibri"/>
                <a:sym typeface="Calibri"/>
              </a:defRPr>
            </a:pPr>
            <a:r>
              <a:t>The Gini coefficient (or the standard deviation) and Moran's I are not necessarily correlated as this depends on the spatial structure of mixing between different populations. Any distribution of a resource within a population that shows some level of variation between individuals can be spatially distributed in a manner that is maximally clustered, meaning that Moran's </a:t>
            </a:r>
            <a:r>
              <a:rPr i="1"/>
              <a:t>I</a:t>
            </a:r>
            <a:r>
              <a:t> approaches </a:t>
            </a:r>
            <a:r>
              <a:rPr i="1"/>
              <a:t>I = 1</a:t>
            </a:r>
            <a:r>
              <a:t>, or perfectly anti-correlated (as in a checkerboard pattern) so that Moran's </a:t>
            </a:r>
            <a:r>
              <a:rPr i="1"/>
              <a:t>I</a:t>
            </a:r>
            <a:r>
              <a:t> approaches </a:t>
            </a:r>
            <a:r>
              <a:rPr i="1"/>
              <a:t>I = -1</a:t>
            </a:r>
            <a:r>
              <a:t>, or a random pattern, when Moran's I approaches</a:t>
            </a:r>
            <a:r>
              <a:rPr i="1"/>
              <a:t> I = 0</a:t>
            </a:r>
            <a:r>
              <a:t>.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Only Moran’s I is sensitive to the spatial configuration of different colors, while the other quantities express how much mixing there is overall. Note that σ and Moran’s I are unchanged by linear transformations of the quantities of red and black dots, but the Gini coefficient is not.  For example, using the same spatial layout as panel D; with black = 100 and red = 101 yields σ = 0.505; Moran’s I = -0.090 and Gini =0.002.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lnSpc>
                <a:spcPct val="100000"/>
              </a:lnSpc>
              <a:defRPr sz="1200">
                <a:latin typeface="Calibri"/>
                <a:ea typeface="Calibri"/>
                <a:cs typeface="Calibri"/>
                <a:sym typeface="Calibri"/>
              </a:defRPr>
            </a:pPr>
            <a:r>
              <a:t>here we show the mean </a:t>
            </a:r>
            <a:r>
              <a:rPr i="1"/>
              <a:t>X</a:t>
            </a:r>
            <a:r>
              <a:t> for urban areas of different sizes in Brazil and South Africa. In general, we find that the level of service access increases with city size  a trend that is especially clear in South Africa. This relative advantage of cities in terms of access to services and thus, at least some of the dimensions of sustainable development, is consistent with urban agglomeration effects and points to a range of reasons why urbanization rates continue to grow in developing cities beyond strictly economic motifs.  living in larger cities means that, on average, citizens obtain greater access to measures of sustainable development sooner. However, these averages hide large heterogeneities in access, an issue to which we now turn.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9"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0"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9"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6"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67"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8"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9"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7.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png"/><Relationship Id="rId3" Type="http://schemas.openxmlformats.org/officeDocument/2006/relationships/image" Target="../media/image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3.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5.png"/><Relationship Id="rId8" Type="http://schemas.openxmlformats.org/officeDocument/2006/relationships/image" Target="../media/image4.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9.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0.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7.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png"/><Relationship Id="rId3" Type="http://schemas.openxmlformats.org/officeDocument/2006/relationships/image" Target="../media/image16.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8.jpeg"/><Relationship Id="rId3" Type="http://schemas.openxmlformats.org/officeDocument/2006/relationships/image" Target="../media/image9.jpeg"/><Relationship Id="rId4" Type="http://schemas.openxmlformats.org/officeDocument/2006/relationships/image" Target="../media/image10.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7.png"/><Relationship Id="rId3" Type="http://schemas.openxmlformats.org/officeDocument/2006/relationships/image" Target="../media/image18.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9.png"/><Relationship Id="rId3" Type="http://schemas.openxmlformats.org/officeDocument/2006/relationships/image" Target="../media/image20.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1.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2.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 Id="rId3" Type="http://schemas.openxmlformats.org/officeDocument/2006/relationships/image" Target="../media/image1.jpeg"/><Relationship Id="rId4" Type="http://schemas.openxmlformats.org/officeDocument/2006/relationships/image" Target="../media/image3.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4.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 Id="rId3"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png"/><Relationship Id="rId3" Type="http://schemas.openxmlformats.org/officeDocument/2006/relationships/image" Target="../media/image2.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179" name="Neighborhoods and Human Development: The international situation"/>
          <p:cNvSpPr txBox="1"/>
          <p:nvPr>
            <p:ph type="body" sz="quarter" idx="1"/>
          </p:nvPr>
        </p:nvSpPr>
        <p:spPr>
          <a:xfrm>
            <a:off x="3825304" y="5781634"/>
            <a:ext cx="16580000"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Neighborhoods and Human Development: The international situation </a:t>
            </a:r>
          </a:p>
        </p:txBody>
      </p:sp>
      <p:sp>
        <p:nvSpPr>
          <p:cNvPr id="180" name="12.3 Heterogeneity and Change in Developing Cities, Human Development"/>
          <p:cNvSpPr txBox="1"/>
          <p:nvPr/>
        </p:nvSpPr>
        <p:spPr>
          <a:xfrm>
            <a:off x="1608766" y="8278405"/>
            <a:ext cx="21166467" cy="627352"/>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12.3 Heterogeneity and Change in Developing Cities, Human Development</a:t>
            </a:r>
          </a:p>
        </p:txBody>
      </p:sp>
      <p:sp>
        <p:nvSpPr>
          <p:cNvPr id="181" name="© Luís M. A. Bettencourt 2021"/>
          <p:cNvSpPr txBox="1"/>
          <p:nvPr/>
        </p:nvSpPr>
        <p:spPr>
          <a:xfrm>
            <a:off x="795694" y="12655439"/>
            <a:ext cx="16478254"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 Luís M. A. Bettencourt 2021</a:t>
            </a:r>
          </a:p>
        </p:txBody>
      </p:sp>
      <p:sp>
        <p:nvSpPr>
          <p:cNvPr id="182" name="IUS 6.2.2"/>
          <p:cNvSpPr txBox="1"/>
          <p:nvPr/>
        </p:nvSpPr>
        <p:spPr>
          <a:xfrm>
            <a:off x="18427858" y="11864981"/>
            <a:ext cx="1800861"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4" name="Picture 9" descr="Picture 9"/>
          <p:cNvPicPr>
            <a:picLocks noChangeAspect="1"/>
          </p:cNvPicPr>
          <p:nvPr/>
        </p:nvPicPr>
        <p:blipFill>
          <a:blip r:embed="rId2">
            <a:extLst/>
          </a:blip>
          <a:srcRect l="0" t="0" r="5712" b="0"/>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Title 1"/>
          <p:cNvSpPr txBox="1"/>
          <p:nvPr>
            <p:ph type="title"/>
          </p:nvPr>
        </p:nvSpPr>
        <p:spPr>
          <a:xfrm>
            <a:off x="6098197" y="1720925"/>
            <a:ext cx="12344401" cy="1714501"/>
          </a:xfrm>
          <a:prstGeom prst="rect">
            <a:avLst/>
          </a:prstGeom>
        </p:spPr>
        <p:txBody>
          <a:bodyPr/>
          <a:lstStyle>
            <a:lvl1pPr>
              <a:defRPr sz="7800"/>
            </a:lvl1pPr>
          </a:lstStyle>
          <a:p>
            <a:pPr/>
            <a:r>
              <a:t>Measures of Heterogeneity</a:t>
            </a:r>
          </a:p>
        </p:txBody>
      </p:sp>
      <p:sp>
        <p:nvSpPr>
          <p:cNvPr id="237" name="Content Placeholder 2"/>
          <p:cNvSpPr txBox="1"/>
          <p:nvPr>
            <p:ph type="body" sz="half" idx="1"/>
          </p:nvPr>
        </p:nvSpPr>
        <p:spPr>
          <a:xfrm>
            <a:off x="4505326" y="3881222"/>
            <a:ext cx="13753784" cy="6788944"/>
          </a:xfrm>
          <a:prstGeom prst="rect">
            <a:avLst/>
          </a:prstGeom>
        </p:spPr>
        <p:txBody>
          <a:bodyPr/>
          <a:lstStyle/>
          <a:p>
            <a:pPr/>
            <a:r>
              <a:t>Standard deviation</a:t>
            </a:r>
          </a:p>
        </p:txBody>
      </p:sp>
      <p:pic>
        <p:nvPicPr>
          <p:cNvPr id="238" name="Object 8" descr="Object 8"/>
          <p:cNvPicPr>
            <a:picLocks noChangeAspect="1"/>
          </p:cNvPicPr>
          <p:nvPr/>
        </p:nvPicPr>
        <p:blipFill>
          <a:blip r:embed="rId2">
            <a:extLst/>
          </a:blip>
          <a:stretch>
            <a:fillRect/>
          </a:stretch>
        </p:blipFill>
        <p:spPr>
          <a:xfrm>
            <a:off x="12430539" y="3881222"/>
            <a:ext cx="3005327" cy="1275277"/>
          </a:xfrm>
          <a:prstGeom prst="rect">
            <a:avLst/>
          </a:prstGeom>
          <a:ln w="12700">
            <a:miter lim="400000"/>
          </a:ln>
        </p:spPr>
      </p:pic>
      <p:grpSp>
        <p:nvGrpSpPr>
          <p:cNvPr id="243" name="Group 36"/>
          <p:cNvGrpSpPr/>
          <p:nvPr/>
        </p:nvGrpSpPr>
        <p:grpSpPr>
          <a:xfrm>
            <a:off x="16373851" y="3273023"/>
            <a:ext cx="4137493" cy="2089005"/>
            <a:chOff x="0" y="0"/>
            <a:chExt cx="4137492" cy="2089004"/>
          </a:xfrm>
        </p:grpSpPr>
        <p:grpSp>
          <p:nvGrpSpPr>
            <p:cNvPr id="241" name="Group 22"/>
            <p:cNvGrpSpPr/>
            <p:nvPr/>
          </p:nvGrpSpPr>
          <p:grpSpPr>
            <a:xfrm>
              <a:off x="1723226" y="77715"/>
              <a:ext cx="981078" cy="1943101"/>
              <a:chOff x="0" y="0"/>
              <a:chExt cx="981076" cy="1943100"/>
            </a:xfrm>
          </p:grpSpPr>
          <p:sp>
            <p:nvSpPr>
              <p:cNvPr id="239" name="Freeform 21"/>
              <p:cNvSpPr/>
              <p:nvPr/>
            </p:nvSpPr>
            <p:spPr>
              <a:xfrm>
                <a:off x="490538" y="4762"/>
                <a:ext cx="49053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40" name="Freeform 32"/>
              <p:cNvSpPr/>
              <p:nvPr/>
            </p:nvSpPr>
            <p:spPr>
              <a:xfrm flipH="1">
                <a:off x="-1" y="0"/>
                <a:ext cx="50958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grpSp>
        <p:pic>
          <p:nvPicPr>
            <p:cNvPr id="242" name="Picture 19" descr="Picture 19"/>
            <p:cNvPicPr>
              <a:picLocks noChangeAspect="1"/>
            </p:cNvPicPr>
            <p:nvPr/>
          </p:nvPicPr>
          <p:blipFill>
            <a:blip r:embed="rId3">
              <a:extLst/>
            </a:blip>
            <a:srcRect l="0" t="0" r="9368" b="13155"/>
            <a:stretch>
              <a:fillRect/>
            </a:stretch>
          </p:blipFill>
          <p:spPr>
            <a:xfrm>
              <a:off x="-1" y="0"/>
              <a:ext cx="4137494" cy="20890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Title 1"/>
          <p:cNvSpPr txBox="1"/>
          <p:nvPr>
            <p:ph type="title"/>
          </p:nvPr>
        </p:nvSpPr>
        <p:spPr>
          <a:xfrm>
            <a:off x="6098197" y="1720925"/>
            <a:ext cx="12344401" cy="1714501"/>
          </a:xfrm>
          <a:prstGeom prst="rect">
            <a:avLst/>
          </a:prstGeom>
        </p:spPr>
        <p:txBody>
          <a:bodyPr/>
          <a:lstStyle>
            <a:lvl1pPr>
              <a:defRPr sz="7800"/>
            </a:lvl1pPr>
          </a:lstStyle>
          <a:p>
            <a:pPr/>
            <a:r>
              <a:t>Measures of Heterogeneity</a:t>
            </a:r>
          </a:p>
        </p:txBody>
      </p:sp>
      <p:sp>
        <p:nvSpPr>
          <p:cNvPr id="246" name="Content Placeholder 2"/>
          <p:cNvSpPr txBox="1"/>
          <p:nvPr>
            <p:ph type="body" sz="half" idx="1"/>
          </p:nvPr>
        </p:nvSpPr>
        <p:spPr>
          <a:xfrm>
            <a:off x="4505326" y="3881222"/>
            <a:ext cx="13753784" cy="6788944"/>
          </a:xfrm>
          <a:prstGeom prst="rect">
            <a:avLst/>
          </a:prstGeom>
        </p:spPr>
        <p:txBody>
          <a:bodyPr/>
          <a:lstStyle/>
          <a:p>
            <a:pPr/>
            <a:r>
              <a:t>Standard deviation</a:t>
            </a:r>
          </a:p>
          <a:p>
            <a:pPr/>
          </a:p>
          <a:p>
            <a:pPr/>
          </a:p>
          <a:p>
            <a:pPr/>
            <a:r>
              <a:t>Gini Coefficient</a:t>
            </a:r>
          </a:p>
        </p:txBody>
      </p:sp>
      <p:pic>
        <p:nvPicPr>
          <p:cNvPr id="247" name="Object 8" descr="Object 8"/>
          <p:cNvPicPr>
            <a:picLocks noChangeAspect="1"/>
          </p:cNvPicPr>
          <p:nvPr/>
        </p:nvPicPr>
        <p:blipFill>
          <a:blip r:embed="rId3">
            <a:extLst/>
          </a:blip>
          <a:stretch>
            <a:fillRect/>
          </a:stretch>
        </p:blipFill>
        <p:spPr>
          <a:xfrm>
            <a:off x="11785397" y="3900344"/>
            <a:ext cx="3005327" cy="1275277"/>
          </a:xfrm>
          <a:prstGeom prst="rect">
            <a:avLst/>
          </a:prstGeom>
          <a:ln w="12700">
            <a:miter lim="400000"/>
          </a:ln>
        </p:spPr>
      </p:pic>
      <p:grpSp>
        <p:nvGrpSpPr>
          <p:cNvPr id="255" name="Group 31"/>
          <p:cNvGrpSpPr/>
          <p:nvPr/>
        </p:nvGrpSpPr>
        <p:grpSpPr>
          <a:xfrm>
            <a:off x="17468375" y="6875770"/>
            <a:ext cx="2370725" cy="1942934"/>
            <a:chOff x="0" y="0"/>
            <a:chExt cx="2370724" cy="1942932"/>
          </a:xfrm>
        </p:grpSpPr>
        <p:sp>
          <p:nvSpPr>
            <p:cNvPr id="248" name="Freeform 30"/>
            <p:cNvSpPr/>
            <p:nvPr/>
          </p:nvSpPr>
          <p:spPr>
            <a:xfrm>
              <a:off x="12746" y="421003"/>
              <a:ext cx="2103062" cy="1505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415"/>
                  </a:moveTo>
                  <a:lnTo>
                    <a:pt x="21600" y="0"/>
                  </a:lnTo>
                  <a:lnTo>
                    <a:pt x="21469" y="21600"/>
                  </a:lnTo>
                  <a:lnTo>
                    <a:pt x="0" y="21415"/>
                  </a:lnTo>
                  <a:close/>
                </a:path>
              </a:pathLst>
            </a:custGeom>
            <a:solidFill>
              <a:srgbClr val="C3D69B"/>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49" name="Straight Arrow Connector 10"/>
            <p:cNvSpPr/>
            <p:nvPr/>
          </p:nvSpPr>
          <p:spPr>
            <a:xfrm>
              <a:off x="-1" y="1930066"/>
              <a:ext cx="2370726" cy="1286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0" name="Straight Arrow Connector 11"/>
            <p:cNvSpPr/>
            <p:nvPr/>
          </p:nvSpPr>
          <p:spPr>
            <a:xfrm flipV="1">
              <a:off x="9185" y="0"/>
              <a:ext cx="1" cy="192645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1" name="Freeform 29"/>
            <p:cNvSpPr/>
            <p:nvPr/>
          </p:nvSpPr>
          <p:spPr>
            <a:xfrm>
              <a:off x="21931" y="446738"/>
              <a:ext cx="2077570" cy="1479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18950" y="8640"/>
                  </a:lnTo>
                  <a:lnTo>
                    <a:pt x="13649" y="15590"/>
                  </a:lnTo>
                  <a:lnTo>
                    <a:pt x="8613" y="19158"/>
                  </a:lnTo>
                  <a:lnTo>
                    <a:pt x="2915" y="20661"/>
                  </a:lnTo>
                  <a:lnTo>
                    <a:pt x="530" y="21412"/>
                  </a:lnTo>
                </a:path>
              </a:pathLst>
            </a:custGeom>
            <a:solidFill>
              <a:srgbClr val="8EB4E3"/>
            </a:solidFill>
            <a:ln w="12700" cap="flat">
              <a:noFill/>
              <a:miter lim="400000"/>
            </a:ln>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52" name="Straight Connector 14"/>
            <p:cNvSpPr/>
            <p:nvPr/>
          </p:nvSpPr>
          <p:spPr>
            <a:xfrm flipV="1">
              <a:off x="34677" y="421004"/>
              <a:ext cx="208113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53" name="Freeform 23"/>
            <p:cNvSpPr/>
            <p:nvPr/>
          </p:nvSpPr>
          <p:spPr>
            <a:xfrm>
              <a:off x="38238" y="421003"/>
              <a:ext cx="2077570" cy="1492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258" y="20693"/>
                    <a:pt x="6515" y="19785"/>
                    <a:pt x="9039" y="18439"/>
                  </a:cubicBezTo>
                  <a:cubicBezTo>
                    <a:pt x="11563" y="17093"/>
                    <a:pt x="13500" y="15220"/>
                    <a:pt x="15143" y="13522"/>
                  </a:cubicBezTo>
                  <a:cubicBezTo>
                    <a:pt x="16787" y="11824"/>
                    <a:pt x="17824" y="10507"/>
                    <a:pt x="18900" y="8254"/>
                  </a:cubicBezTo>
                  <a:cubicBezTo>
                    <a:pt x="19976" y="6000"/>
                    <a:pt x="21600" y="0"/>
                    <a:pt x="21600" y="0"/>
                  </a:cubicBezTo>
                </a:path>
              </a:pathLst>
            </a:cu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54" name="Straight Connector 27"/>
            <p:cNvSpPr/>
            <p:nvPr/>
          </p:nvSpPr>
          <p:spPr>
            <a:xfrm flipH="1">
              <a:off x="2115807" y="421003"/>
              <a:ext cx="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grpSp>
      <p:grpSp>
        <p:nvGrpSpPr>
          <p:cNvPr id="258" name="Group 28"/>
          <p:cNvGrpSpPr/>
          <p:nvPr/>
        </p:nvGrpSpPr>
        <p:grpSpPr>
          <a:xfrm>
            <a:off x="11700850" y="7038209"/>
            <a:ext cx="3089875" cy="2165273"/>
            <a:chOff x="0" y="0"/>
            <a:chExt cx="3089874" cy="2165271"/>
          </a:xfrm>
        </p:grpSpPr>
        <p:pic>
          <p:nvPicPr>
            <p:cNvPr id="256" name="Picture 6" descr="Picture 6"/>
            <p:cNvPicPr>
              <a:picLocks noChangeAspect="1"/>
            </p:cNvPicPr>
            <p:nvPr/>
          </p:nvPicPr>
          <p:blipFill>
            <a:blip r:embed="rId4">
              <a:extLst/>
            </a:blip>
            <a:srcRect l="56603" t="0" r="7274" b="0"/>
            <a:stretch>
              <a:fillRect/>
            </a:stretch>
          </p:blipFill>
          <p:spPr>
            <a:xfrm>
              <a:off x="927752" y="0"/>
              <a:ext cx="2162122" cy="2165272"/>
            </a:xfrm>
            <a:prstGeom prst="rect">
              <a:avLst/>
            </a:prstGeom>
            <a:ln w="12700" cap="flat">
              <a:noFill/>
              <a:miter lim="400000"/>
            </a:ln>
            <a:effectLst/>
          </p:spPr>
        </p:pic>
        <p:sp>
          <p:nvSpPr>
            <p:cNvPr id="257" name="TextBox 7"/>
            <p:cNvSpPr txBox="1"/>
            <p:nvPr/>
          </p:nvSpPr>
          <p:spPr>
            <a:xfrm>
              <a:off x="-1" y="707081"/>
              <a:ext cx="642996" cy="529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defRPr sz="2600">
                  <a:solidFill>
                    <a:srgbClr val="000000"/>
                  </a:solidFill>
                  <a:latin typeface="Calibri"/>
                  <a:ea typeface="Calibri"/>
                  <a:cs typeface="Calibri"/>
                  <a:sym typeface="Calibri"/>
                </a:defRPr>
              </a:lvl1pPr>
            </a:lstStyle>
            <a:p>
              <a:pPr/>
              <a:r>
                <a:t>G =</a:t>
              </a:r>
            </a:p>
          </p:txBody>
        </p:sp>
      </p:grpSp>
      <p:grpSp>
        <p:nvGrpSpPr>
          <p:cNvPr id="263" name="Group 36"/>
          <p:cNvGrpSpPr/>
          <p:nvPr/>
        </p:nvGrpSpPr>
        <p:grpSpPr>
          <a:xfrm>
            <a:off x="16584992" y="3133212"/>
            <a:ext cx="4137493" cy="2089005"/>
            <a:chOff x="0" y="0"/>
            <a:chExt cx="4137492" cy="2089004"/>
          </a:xfrm>
        </p:grpSpPr>
        <p:grpSp>
          <p:nvGrpSpPr>
            <p:cNvPr id="261" name="Group 22"/>
            <p:cNvGrpSpPr/>
            <p:nvPr/>
          </p:nvGrpSpPr>
          <p:grpSpPr>
            <a:xfrm>
              <a:off x="1723226" y="77715"/>
              <a:ext cx="981078" cy="1943101"/>
              <a:chOff x="0" y="0"/>
              <a:chExt cx="981076" cy="1943100"/>
            </a:xfrm>
          </p:grpSpPr>
          <p:sp>
            <p:nvSpPr>
              <p:cNvPr id="259" name="Freeform 21"/>
              <p:cNvSpPr/>
              <p:nvPr/>
            </p:nvSpPr>
            <p:spPr>
              <a:xfrm>
                <a:off x="490538" y="4762"/>
                <a:ext cx="49053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60" name="Freeform 32"/>
              <p:cNvSpPr/>
              <p:nvPr/>
            </p:nvSpPr>
            <p:spPr>
              <a:xfrm flipH="1">
                <a:off x="-1" y="0"/>
                <a:ext cx="50958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grpSp>
        <p:pic>
          <p:nvPicPr>
            <p:cNvPr id="262" name="Picture 19" descr="Picture 19"/>
            <p:cNvPicPr>
              <a:picLocks noChangeAspect="1"/>
            </p:cNvPicPr>
            <p:nvPr/>
          </p:nvPicPr>
          <p:blipFill>
            <a:blip r:embed="rId5">
              <a:extLst/>
            </a:blip>
            <a:srcRect l="0" t="0" r="9368" b="13155"/>
            <a:stretch>
              <a:fillRect/>
            </a:stretch>
          </p:blipFill>
          <p:spPr>
            <a:xfrm>
              <a:off x="-1" y="0"/>
              <a:ext cx="4137494" cy="20890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Picture 5" descr="Picture 5"/>
          <p:cNvPicPr>
            <a:picLocks noChangeAspect="1"/>
          </p:cNvPicPr>
          <p:nvPr/>
        </p:nvPicPr>
        <p:blipFill>
          <a:blip r:embed="rId3">
            <a:extLst/>
          </a:blip>
          <a:stretch>
            <a:fillRect/>
          </a:stretch>
        </p:blipFill>
        <p:spPr>
          <a:xfrm>
            <a:off x="9655432" y="9550268"/>
            <a:ext cx="5073135" cy="1119899"/>
          </a:xfrm>
          <a:prstGeom prst="rect">
            <a:avLst/>
          </a:prstGeom>
          <a:ln w="12700">
            <a:miter lim="400000"/>
          </a:ln>
        </p:spPr>
      </p:pic>
      <p:sp>
        <p:nvSpPr>
          <p:cNvPr id="268" name="Title 1"/>
          <p:cNvSpPr txBox="1"/>
          <p:nvPr>
            <p:ph type="title"/>
          </p:nvPr>
        </p:nvSpPr>
        <p:spPr>
          <a:xfrm>
            <a:off x="6098197" y="1720925"/>
            <a:ext cx="12344401" cy="1714501"/>
          </a:xfrm>
          <a:prstGeom prst="rect">
            <a:avLst/>
          </a:prstGeom>
        </p:spPr>
        <p:txBody>
          <a:bodyPr/>
          <a:lstStyle>
            <a:lvl1pPr>
              <a:defRPr sz="7800"/>
            </a:lvl1pPr>
          </a:lstStyle>
          <a:p>
            <a:pPr/>
            <a:r>
              <a:t>Measures of Heterogeneity</a:t>
            </a:r>
          </a:p>
        </p:txBody>
      </p:sp>
      <p:sp>
        <p:nvSpPr>
          <p:cNvPr id="269" name="Content Placeholder 2"/>
          <p:cNvSpPr txBox="1"/>
          <p:nvPr>
            <p:ph type="body" sz="half" idx="1"/>
          </p:nvPr>
        </p:nvSpPr>
        <p:spPr>
          <a:xfrm>
            <a:off x="4505326" y="3881222"/>
            <a:ext cx="13753784" cy="6788944"/>
          </a:xfrm>
          <a:prstGeom prst="rect">
            <a:avLst/>
          </a:prstGeom>
        </p:spPr>
        <p:txBody>
          <a:bodyPr/>
          <a:lstStyle/>
          <a:p>
            <a:pPr>
              <a:lnSpc>
                <a:spcPct val="80000"/>
              </a:lnSpc>
              <a:spcBef>
                <a:spcPts val="1300"/>
              </a:spcBef>
              <a:defRPr sz="5800"/>
            </a:pPr>
            <a:r>
              <a:t>Standard deviation</a:t>
            </a:r>
          </a:p>
          <a:p>
            <a:pPr>
              <a:lnSpc>
                <a:spcPct val="80000"/>
              </a:lnSpc>
              <a:spcBef>
                <a:spcPts val="1300"/>
              </a:spcBef>
              <a:defRPr sz="5800"/>
            </a:pPr>
          </a:p>
          <a:p>
            <a:pPr>
              <a:lnSpc>
                <a:spcPct val="80000"/>
              </a:lnSpc>
              <a:spcBef>
                <a:spcPts val="1300"/>
              </a:spcBef>
              <a:defRPr sz="5800"/>
            </a:pPr>
          </a:p>
          <a:p>
            <a:pPr>
              <a:lnSpc>
                <a:spcPct val="80000"/>
              </a:lnSpc>
              <a:spcBef>
                <a:spcPts val="1300"/>
              </a:spcBef>
              <a:defRPr sz="5800"/>
            </a:pPr>
            <a:r>
              <a:t>Gini Coefficient</a:t>
            </a:r>
          </a:p>
          <a:p>
            <a:pPr>
              <a:lnSpc>
                <a:spcPct val="80000"/>
              </a:lnSpc>
              <a:spcBef>
                <a:spcPts val="1300"/>
              </a:spcBef>
              <a:defRPr sz="5800"/>
            </a:pPr>
          </a:p>
          <a:p>
            <a:pPr>
              <a:lnSpc>
                <a:spcPct val="80000"/>
              </a:lnSpc>
              <a:spcBef>
                <a:spcPts val="1300"/>
              </a:spcBef>
              <a:defRPr sz="5800"/>
            </a:pPr>
          </a:p>
          <a:p>
            <a:pPr>
              <a:lnSpc>
                <a:spcPct val="80000"/>
              </a:lnSpc>
              <a:spcBef>
                <a:spcPts val="1300"/>
              </a:spcBef>
              <a:defRPr sz="5800"/>
            </a:pPr>
            <a:r>
              <a:t>Moran’s I</a:t>
            </a:r>
          </a:p>
        </p:txBody>
      </p:sp>
      <p:pic>
        <p:nvPicPr>
          <p:cNvPr id="270" name="Object 8" descr="Object 8"/>
          <p:cNvPicPr>
            <a:picLocks noChangeAspect="1"/>
          </p:cNvPicPr>
          <p:nvPr/>
        </p:nvPicPr>
        <p:blipFill>
          <a:blip r:embed="rId4">
            <a:extLst/>
          </a:blip>
          <a:stretch>
            <a:fillRect/>
          </a:stretch>
        </p:blipFill>
        <p:spPr>
          <a:xfrm>
            <a:off x="11694063" y="3737569"/>
            <a:ext cx="3005327" cy="1275277"/>
          </a:xfrm>
          <a:prstGeom prst="rect">
            <a:avLst/>
          </a:prstGeom>
          <a:ln w="12700">
            <a:miter lim="400000"/>
          </a:ln>
        </p:spPr>
      </p:pic>
      <p:grpSp>
        <p:nvGrpSpPr>
          <p:cNvPr id="278" name="Group 31"/>
          <p:cNvGrpSpPr/>
          <p:nvPr/>
        </p:nvGrpSpPr>
        <p:grpSpPr>
          <a:xfrm>
            <a:off x="16346625" y="5851614"/>
            <a:ext cx="2370725" cy="1942933"/>
            <a:chOff x="0" y="0"/>
            <a:chExt cx="2370724" cy="1942932"/>
          </a:xfrm>
        </p:grpSpPr>
        <p:sp>
          <p:nvSpPr>
            <p:cNvPr id="271" name="Freeform 30"/>
            <p:cNvSpPr/>
            <p:nvPr/>
          </p:nvSpPr>
          <p:spPr>
            <a:xfrm>
              <a:off x="12746" y="421003"/>
              <a:ext cx="2103062" cy="1505454"/>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415"/>
                  </a:moveTo>
                  <a:lnTo>
                    <a:pt x="21600" y="0"/>
                  </a:lnTo>
                  <a:lnTo>
                    <a:pt x="21469" y="21600"/>
                  </a:lnTo>
                  <a:lnTo>
                    <a:pt x="0" y="21415"/>
                  </a:lnTo>
                  <a:close/>
                </a:path>
              </a:pathLst>
            </a:custGeom>
            <a:solidFill>
              <a:srgbClr val="C3D69B"/>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72" name="Straight Arrow Connector 10"/>
            <p:cNvSpPr/>
            <p:nvPr/>
          </p:nvSpPr>
          <p:spPr>
            <a:xfrm>
              <a:off x="-1" y="1930066"/>
              <a:ext cx="2370726" cy="1286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73" name="Straight Arrow Connector 11"/>
            <p:cNvSpPr/>
            <p:nvPr/>
          </p:nvSpPr>
          <p:spPr>
            <a:xfrm flipV="1">
              <a:off x="9185" y="0"/>
              <a:ext cx="1" cy="1926457"/>
            </a:xfrm>
            <a:prstGeom prst="line">
              <a:avLst/>
            </a:prstGeom>
            <a:noFill/>
            <a:ln w="63500" cap="flat">
              <a:solidFill>
                <a:srgbClr val="4F81BD"/>
              </a:solidFill>
              <a:prstDash val="solid"/>
              <a:round/>
              <a:tailEnd type="triangle" w="med" len="me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74" name="Freeform 29"/>
            <p:cNvSpPr/>
            <p:nvPr/>
          </p:nvSpPr>
          <p:spPr>
            <a:xfrm>
              <a:off x="21931" y="446738"/>
              <a:ext cx="2077570" cy="147971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lnTo>
                    <a:pt x="21600" y="0"/>
                  </a:lnTo>
                  <a:lnTo>
                    <a:pt x="18950" y="8640"/>
                  </a:lnTo>
                  <a:lnTo>
                    <a:pt x="13649" y="15590"/>
                  </a:lnTo>
                  <a:lnTo>
                    <a:pt x="8613" y="19158"/>
                  </a:lnTo>
                  <a:lnTo>
                    <a:pt x="2915" y="20661"/>
                  </a:lnTo>
                  <a:lnTo>
                    <a:pt x="530" y="21412"/>
                  </a:lnTo>
                </a:path>
              </a:pathLst>
            </a:custGeom>
            <a:solidFill>
              <a:srgbClr val="8EB4E3"/>
            </a:solidFill>
            <a:ln w="12700" cap="flat">
              <a:noFill/>
              <a:miter lim="400000"/>
            </a:ln>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75" name="Straight Connector 14"/>
            <p:cNvSpPr/>
            <p:nvPr/>
          </p:nvSpPr>
          <p:spPr>
            <a:xfrm flipV="1">
              <a:off x="34677" y="421004"/>
              <a:ext cx="208113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276" name="Freeform 23"/>
            <p:cNvSpPr/>
            <p:nvPr/>
          </p:nvSpPr>
          <p:spPr>
            <a:xfrm>
              <a:off x="38238" y="421003"/>
              <a:ext cx="2077570" cy="149258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3258" y="20693"/>
                    <a:pt x="6515" y="19785"/>
                    <a:pt x="9039" y="18439"/>
                  </a:cubicBezTo>
                  <a:cubicBezTo>
                    <a:pt x="11563" y="17093"/>
                    <a:pt x="13500" y="15220"/>
                    <a:pt x="15143" y="13522"/>
                  </a:cubicBezTo>
                  <a:cubicBezTo>
                    <a:pt x="16787" y="11824"/>
                    <a:pt x="17824" y="10507"/>
                    <a:pt x="18900" y="8254"/>
                  </a:cubicBezTo>
                  <a:cubicBezTo>
                    <a:pt x="19976" y="6000"/>
                    <a:pt x="21600" y="0"/>
                    <a:pt x="21600" y="0"/>
                  </a:cubicBezTo>
                </a:path>
              </a:pathLst>
            </a:cu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ctr">
              <a:noAutofit/>
            </a:bodyPr>
            <a:lstStyle/>
            <a:p>
              <a:pPr defTabSz="914400">
                <a:defRPr sz="2600">
                  <a:solidFill>
                    <a:srgbClr val="000000"/>
                  </a:solidFill>
                  <a:latin typeface="Calibri"/>
                  <a:ea typeface="Calibri"/>
                  <a:cs typeface="Calibri"/>
                  <a:sym typeface="Calibri"/>
                </a:defRPr>
              </a:pPr>
            </a:p>
          </p:txBody>
        </p:sp>
        <p:sp>
          <p:nvSpPr>
            <p:cNvPr id="277" name="Straight Connector 27"/>
            <p:cNvSpPr/>
            <p:nvPr/>
          </p:nvSpPr>
          <p:spPr>
            <a:xfrm flipH="1">
              <a:off x="2115807" y="421003"/>
              <a:ext cx="1" cy="1488975"/>
            </a:xfrm>
            <a:prstGeom prst="line">
              <a:avLst/>
            </a:prstGeom>
            <a:noFill/>
            <a:ln w="63500" cap="flat">
              <a:solidFill>
                <a:srgbClr val="4F81BD"/>
              </a:solidFill>
              <a:prstDash val="solid"/>
              <a:round/>
            </a:ln>
            <a:effectLst>
              <a:outerShdw sx="100000" sy="100000" kx="0" ky="0" algn="b" rotWithShape="0" blurRad="76200" dist="38100" dir="5400000">
                <a:srgbClr val="000000">
                  <a:alpha val="38000"/>
                </a:srgbClr>
              </a:outerShdw>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grpSp>
      <p:pic>
        <p:nvPicPr>
          <p:cNvPr id="279" name="Picture 13" descr="Picture 13"/>
          <p:cNvPicPr>
            <a:picLocks noChangeAspect="1"/>
          </p:cNvPicPr>
          <p:nvPr/>
        </p:nvPicPr>
        <p:blipFill>
          <a:blip r:embed="rId5">
            <a:extLst/>
          </a:blip>
          <a:srcRect l="19506" t="13282" r="12953" b="19421"/>
          <a:stretch>
            <a:fillRect/>
          </a:stretch>
        </p:blipFill>
        <p:spPr>
          <a:xfrm>
            <a:off x="15074285" y="8598926"/>
            <a:ext cx="1787927" cy="1781471"/>
          </a:xfrm>
          <a:prstGeom prst="rect">
            <a:avLst/>
          </a:prstGeom>
          <a:ln w="12700">
            <a:miter lim="400000"/>
          </a:ln>
        </p:spPr>
      </p:pic>
      <p:pic>
        <p:nvPicPr>
          <p:cNvPr id="280" name="Picture 3" descr="Picture 3"/>
          <p:cNvPicPr>
            <a:picLocks noChangeAspect="1"/>
          </p:cNvPicPr>
          <p:nvPr/>
        </p:nvPicPr>
        <p:blipFill>
          <a:blip r:embed="rId6">
            <a:extLst/>
          </a:blip>
          <a:srcRect l="19203" t="13283" r="12593" b="19258"/>
          <a:stretch>
            <a:fillRect/>
          </a:stretch>
        </p:blipFill>
        <p:spPr>
          <a:xfrm>
            <a:off x="17758207" y="8710114"/>
            <a:ext cx="1796657" cy="1776995"/>
          </a:xfrm>
          <a:prstGeom prst="rect">
            <a:avLst/>
          </a:prstGeom>
          <a:ln w="12700">
            <a:miter lim="400000"/>
          </a:ln>
        </p:spPr>
      </p:pic>
      <p:grpSp>
        <p:nvGrpSpPr>
          <p:cNvPr id="283" name="Group 28"/>
          <p:cNvGrpSpPr/>
          <p:nvPr/>
        </p:nvGrpSpPr>
        <p:grpSpPr>
          <a:xfrm>
            <a:off x="11353455" y="5955574"/>
            <a:ext cx="3089875" cy="2165272"/>
            <a:chOff x="0" y="0"/>
            <a:chExt cx="3089874" cy="2165271"/>
          </a:xfrm>
        </p:grpSpPr>
        <p:pic>
          <p:nvPicPr>
            <p:cNvPr id="281" name="Picture 6" descr="Picture 6"/>
            <p:cNvPicPr>
              <a:picLocks noChangeAspect="1"/>
            </p:cNvPicPr>
            <p:nvPr/>
          </p:nvPicPr>
          <p:blipFill>
            <a:blip r:embed="rId7">
              <a:extLst/>
            </a:blip>
            <a:srcRect l="56603" t="0" r="7274" b="0"/>
            <a:stretch>
              <a:fillRect/>
            </a:stretch>
          </p:blipFill>
          <p:spPr>
            <a:xfrm>
              <a:off x="927752" y="0"/>
              <a:ext cx="2162122" cy="2165272"/>
            </a:xfrm>
            <a:prstGeom prst="rect">
              <a:avLst/>
            </a:prstGeom>
            <a:ln w="12700" cap="flat">
              <a:noFill/>
              <a:miter lim="400000"/>
            </a:ln>
            <a:effectLst/>
          </p:spPr>
        </p:pic>
        <p:sp>
          <p:nvSpPr>
            <p:cNvPr id="282" name="TextBox 7"/>
            <p:cNvSpPr txBox="1"/>
            <p:nvPr/>
          </p:nvSpPr>
          <p:spPr>
            <a:xfrm>
              <a:off x="-1" y="707081"/>
              <a:ext cx="642996" cy="52910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none" lIns="91439" tIns="91439" rIns="91439" bIns="91439" numCol="1" anchor="t">
              <a:spAutoFit/>
            </a:bodyPr>
            <a:lstStyle>
              <a:lvl1pPr algn="l" defTabSz="914400">
                <a:defRPr sz="2600">
                  <a:solidFill>
                    <a:srgbClr val="000000"/>
                  </a:solidFill>
                  <a:latin typeface="Calibri"/>
                  <a:ea typeface="Calibri"/>
                  <a:cs typeface="Calibri"/>
                  <a:sym typeface="Calibri"/>
                </a:defRPr>
              </a:lvl1pPr>
            </a:lstStyle>
            <a:p>
              <a:pPr/>
              <a:r>
                <a:t>G =</a:t>
              </a:r>
            </a:p>
          </p:txBody>
        </p:sp>
      </p:grpSp>
      <p:grpSp>
        <p:nvGrpSpPr>
          <p:cNvPr id="288" name="Group 36"/>
          <p:cNvGrpSpPr/>
          <p:nvPr/>
        </p:nvGrpSpPr>
        <p:grpSpPr>
          <a:xfrm>
            <a:off x="15299174" y="2916500"/>
            <a:ext cx="4137493" cy="2089005"/>
            <a:chOff x="0" y="0"/>
            <a:chExt cx="4137492" cy="2089004"/>
          </a:xfrm>
        </p:grpSpPr>
        <p:grpSp>
          <p:nvGrpSpPr>
            <p:cNvPr id="286" name="Group 22"/>
            <p:cNvGrpSpPr/>
            <p:nvPr/>
          </p:nvGrpSpPr>
          <p:grpSpPr>
            <a:xfrm>
              <a:off x="1723226" y="77715"/>
              <a:ext cx="981078" cy="1943101"/>
              <a:chOff x="0" y="0"/>
              <a:chExt cx="981076" cy="1943100"/>
            </a:xfrm>
          </p:grpSpPr>
          <p:sp>
            <p:nvSpPr>
              <p:cNvPr id="284" name="Freeform 21"/>
              <p:cNvSpPr/>
              <p:nvPr/>
            </p:nvSpPr>
            <p:spPr>
              <a:xfrm>
                <a:off x="490538" y="4762"/>
                <a:ext cx="49053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sp>
            <p:nvSpPr>
              <p:cNvPr id="285" name="Freeform 32"/>
              <p:cNvSpPr/>
              <p:nvPr/>
            </p:nvSpPr>
            <p:spPr>
              <a:xfrm flipH="1">
                <a:off x="-1" y="0"/>
                <a:ext cx="509589" cy="193833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0" y="21494"/>
                    </a:moveTo>
                    <a:cubicBezTo>
                      <a:pt x="140" y="14329"/>
                      <a:pt x="70" y="7165"/>
                      <a:pt x="0" y="0"/>
                    </a:cubicBezTo>
                    <a:lnTo>
                      <a:pt x="3146" y="212"/>
                    </a:lnTo>
                    <a:lnTo>
                      <a:pt x="5033" y="584"/>
                    </a:lnTo>
                    <a:lnTo>
                      <a:pt x="6501" y="1008"/>
                    </a:lnTo>
                    <a:lnTo>
                      <a:pt x="8598" y="1539"/>
                    </a:lnTo>
                    <a:lnTo>
                      <a:pt x="10276" y="2229"/>
                    </a:lnTo>
                    <a:lnTo>
                      <a:pt x="12163" y="2919"/>
                    </a:lnTo>
                    <a:lnTo>
                      <a:pt x="14680" y="4140"/>
                    </a:lnTo>
                    <a:lnTo>
                      <a:pt x="19293" y="6475"/>
                    </a:lnTo>
                    <a:lnTo>
                      <a:pt x="20551" y="7483"/>
                    </a:lnTo>
                    <a:lnTo>
                      <a:pt x="21600" y="7908"/>
                    </a:lnTo>
                    <a:lnTo>
                      <a:pt x="21600" y="21600"/>
                    </a:lnTo>
                    <a:lnTo>
                      <a:pt x="210" y="21494"/>
                    </a:lnTo>
                    <a:close/>
                  </a:path>
                </a:pathLst>
              </a:custGeom>
              <a:solidFill>
                <a:srgbClr val="4F81BD"/>
              </a:solidFill>
              <a:ln w="12700" cap="flat">
                <a:noFill/>
                <a:miter lim="400000"/>
              </a:ln>
              <a:effectLst/>
            </p:spPr>
            <p:txBody>
              <a:bodyPr wrap="square" lIns="91439" tIns="91439" rIns="91439" bIns="91439" numCol="1" anchor="ctr">
                <a:noAutofit/>
              </a:bodyPr>
              <a:lstStyle/>
              <a:p>
                <a:pPr defTabSz="914400">
                  <a:defRPr sz="2600">
                    <a:solidFill>
                      <a:srgbClr val="FFFFFF"/>
                    </a:solidFill>
                    <a:latin typeface="Calibri"/>
                    <a:ea typeface="Calibri"/>
                    <a:cs typeface="Calibri"/>
                    <a:sym typeface="Calibri"/>
                  </a:defRPr>
                </a:pPr>
              </a:p>
            </p:txBody>
          </p:sp>
        </p:grpSp>
        <p:pic>
          <p:nvPicPr>
            <p:cNvPr id="287" name="Picture 19" descr="Picture 19"/>
            <p:cNvPicPr>
              <a:picLocks noChangeAspect="1"/>
            </p:cNvPicPr>
            <p:nvPr/>
          </p:nvPicPr>
          <p:blipFill>
            <a:blip r:embed="rId8">
              <a:extLst/>
            </a:blip>
            <a:srcRect l="0" t="0" r="9368" b="13155"/>
            <a:stretch>
              <a:fillRect/>
            </a:stretch>
          </p:blipFill>
          <p:spPr>
            <a:xfrm>
              <a:off x="-1" y="0"/>
              <a:ext cx="4137494" cy="2089005"/>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2" name="Picture 3" descr="Picture 3"/>
          <p:cNvPicPr>
            <a:picLocks noChangeAspect="1"/>
          </p:cNvPicPr>
          <p:nvPr/>
        </p:nvPicPr>
        <p:blipFill>
          <a:blip r:embed="rId2">
            <a:extLst/>
          </a:blip>
          <a:stretch>
            <a:fillRect/>
          </a:stretch>
        </p:blipFill>
        <p:spPr>
          <a:xfrm>
            <a:off x="6705600" y="274005"/>
            <a:ext cx="10972800" cy="10972801"/>
          </a:xfrm>
          <a:prstGeom prst="rect">
            <a:avLst/>
          </a:prstGeom>
          <a:ln w="12700">
            <a:miter lim="400000"/>
          </a:ln>
        </p:spPr>
      </p:pic>
      <p:sp>
        <p:nvSpPr>
          <p:cNvPr id="293" name="TextBox 4"/>
          <p:cNvSpPr txBox="1"/>
          <p:nvPr/>
        </p:nvSpPr>
        <p:spPr>
          <a:xfrm>
            <a:off x="4678476" y="11246805"/>
            <a:ext cx="14611587" cy="994094"/>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400">
              <a:defRPr sz="6400">
                <a:solidFill>
                  <a:srgbClr val="000000"/>
                </a:solidFill>
                <a:latin typeface="Calibri"/>
                <a:ea typeface="Calibri"/>
                <a:cs typeface="Calibri"/>
                <a:sym typeface="Calibri"/>
              </a:defRPr>
            </a:lvl1pPr>
          </a:lstStyle>
          <a:p>
            <a:pPr/>
            <a:r>
              <a:t>σ = 0.306; Gini = 0.083; Moran’s I = 0.045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5" name="Picture 3" descr="Picture 3"/>
          <p:cNvPicPr>
            <a:picLocks noChangeAspect="1"/>
          </p:cNvPicPr>
          <p:nvPr/>
        </p:nvPicPr>
        <p:blipFill>
          <a:blip r:embed="rId2">
            <a:extLst/>
          </a:blip>
          <a:stretch>
            <a:fillRect/>
          </a:stretch>
        </p:blipFill>
        <p:spPr>
          <a:xfrm>
            <a:off x="6705600" y="274005"/>
            <a:ext cx="10972800" cy="10972801"/>
          </a:xfrm>
          <a:prstGeom prst="rect">
            <a:avLst/>
          </a:prstGeom>
          <a:ln w="12700">
            <a:miter lim="400000"/>
          </a:ln>
        </p:spPr>
      </p:pic>
      <p:sp>
        <p:nvSpPr>
          <p:cNvPr id="296" name="TextBox 4"/>
          <p:cNvSpPr txBox="1"/>
          <p:nvPr/>
        </p:nvSpPr>
        <p:spPr>
          <a:xfrm>
            <a:off x="4678476" y="11246805"/>
            <a:ext cx="14611587" cy="994094"/>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400">
              <a:defRPr sz="6400">
                <a:solidFill>
                  <a:srgbClr val="000000"/>
                </a:solidFill>
                <a:latin typeface="Calibri"/>
                <a:ea typeface="Calibri"/>
                <a:cs typeface="Calibri"/>
                <a:sym typeface="Calibri"/>
              </a:defRPr>
            </a:lvl1pPr>
          </a:lstStyle>
          <a:p>
            <a:pPr/>
            <a:r>
              <a:t>σ = 0.306; Gini = 0.083; Moran’s I = -0.030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8" name="Picture 3" descr="Picture 3"/>
          <p:cNvPicPr>
            <a:picLocks noChangeAspect="1"/>
          </p:cNvPicPr>
          <p:nvPr/>
        </p:nvPicPr>
        <p:blipFill>
          <a:blip r:embed="rId2">
            <a:extLst/>
          </a:blip>
          <a:stretch>
            <a:fillRect/>
          </a:stretch>
        </p:blipFill>
        <p:spPr>
          <a:xfrm>
            <a:off x="6705600" y="274008"/>
            <a:ext cx="10972800" cy="10972801"/>
          </a:xfrm>
          <a:prstGeom prst="rect">
            <a:avLst/>
          </a:prstGeom>
          <a:ln w="12700">
            <a:miter lim="400000"/>
          </a:ln>
        </p:spPr>
      </p:pic>
      <p:sp>
        <p:nvSpPr>
          <p:cNvPr id="299" name="TextBox 2"/>
          <p:cNvSpPr txBox="1"/>
          <p:nvPr/>
        </p:nvSpPr>
        <p:spPr>
          <a:xfrm>
            <a:off x="4678476" y="11246805"/>
            <a:ext cx="14611587" cy="994094"/>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400">
              <a:defRPr sz="6400">
                <a:solidFill>
                  <a:srgbClr val="000000"/>
                </a:solidFill>
                <a:latin typeface="Calibri"/>
                <a:ea typeface="Calibri"/>
                <a:cs typeface="Calibri"/>
                <a:sym typeface="Calibri"/>
              </a:defRPr>
            </a:lvl1pPr>
          </a:lstStyle>
          <a:p>
            <a:pPr/>
            <a:r>
              <a:t>σ = 0.505; Gini = 0.168; Moran’s I = 0.247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Picture 3" descr="Picture 3"/>
          <p:cNvPicPr>
            <a:picLocks noChangeAspect="1"/>
          </p:cNvPicPr>
          <p:nvPr/>
        </p:nvPicPr>
        <p:blipFill>
          <a:blip r:embed="rId3">
            <a:extLst/>
          </a:blip>
          <a:stretch>
            <a:fillRect/>
          </a:stretch>
        </p:blipFill>
        <p:spPr>
          <a:xfrm>
            <a:off x="6705600" y="274005"/>
            <a:ext cx="10972800" cy="10972801"/>
          </a:xfrm>
          <a:prstGeom prst="rect">
            <a:avLst/>
          </a:prstGeom>
          <a:ln w="12700">
            <a:miter lim="400000"/>
          </a:ln>
        </p:spPr>
      </p:pic>
      <p:sp>
        <p:nvSpPr>
          <p:cNvPr id="302" name="TextBox 4"/>
          <p:cNvSpPr txBox="1"/>
          <p:nvPr/>
        </p:nvSpPr>
        <p:spPr>
          <a:xfrm>
            <a:off x="4678476" y="11246805"/>
            <a:ext cx="14611587" cy="994094"/>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defTabSz="914400">
              <a:defRPr sz="6400">
                <a:solidFill>
                  <a:srgbClr val="000000"/>
                </a:solidFill>
                <a:latin typeface="Calibri"/>
                <a:ea typeface="Calibri"/>
                <a:cs typeface="Calibri"/>
                <a:sym typeface="Calibri"/>
              </a:defRPr>
            </a:lvl1pPr>
          </a:lstStyle>
          <a:p>
            <a:pPr/>
            <a:r>
              <a:t>σ = 0.505; Gini = 0.168; Moran’s I = -0.090 </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Picture 4" descr="Picture 4"/>
          <p:cNvPicPr>
            <a:picLocks noChangeAspect="1"/>
          </p:cNvPicPr>
          <p:nvPr/>
        </p:nvPicPr>
        <p:blipFill>
          <a:blip r:embed="rId3">
            <a:extLst/>
          </a:blip>
          <a:stretch>
            <a:fillRect/>
          </a:stretch>
        </p:blipFill>
        <p:spPr>
          <a:xfrm>
            <a:off x="3048001" y="203970"/>
            <a:ext cx="18288001" cy="13298313"/>
          </a:xfrm>
          <a:prstGeom prst="rect">
            <a:avLst/>
          </a:prstGeom>
          <a:ln w="12700">
            <a:miter lim="400000"/>
          </a:ln>
        </p:spPr>
      </p:pic>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Picture 4" descr="Picture 4"/>
          <p:cNvPicPr>
            <a:picLocks noChangeAspect="1"/>
          </p:cNvPicPr>
          <p:nvPr/>
        </p:nvPicPr>
        <p:blipFill>
          <a:blip r:embed="rId2">
            <a:extLst/>
          </a:blip>
          <a:stretch>
            <a:fillRect/>
          </a:stretch>
        </p:blipFill>
        <p:spPr>
          <a:xfrm>
            <a:off x="2797171" y="-344958"/>
            <a:ext cx="18374945" cy="14092319"/>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Heterogeneity and Change…"/>
          <p:cNvSpPr txBox="1"/>
          <p:nvPr>
            <p:ph type="title"/>
          </p:nvPr>
        </p:nvSpPr>
        <p:spPr>
          <a:xfrm>
            <a:off x="3962400" y="5715000"/>
            <a:ext cx="16459200" cy="2286000"/>
          </a:xfrm>
          <a:prstGeom prst="rect">
            <a:avLst/>
          </a:prstGeom>
        </p:spPr>
        <p:txBody>
          <a:bodyPr/>
          <a:lstStyle/>
          <a:p>
            <a:pPr defTabSz="731520">
              <a:defRPr sz="7760"/>
            </a:pPr>
            <a:r>
              <a:t>Heterogeneity and Change</a:t>
            </a:r>
          </a:p>
          <a:p>
            <a:pPr defTabSz="731520">
              <a:defRPr sz="7040"/>
            </a:pPr>
            <a:r>
              <a:t>in cities and neighborhoods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Title 1"/>
          <p:cNvSpPr txBox="1"/>
          <p:nvPr>
            <p:ph type="title"/>
          </p:nvPr>
        </p:nvSpPr>
        <p:spPr>
          <a:prstGeom prst="rect">
            <a:avLst/>
          </a:prstGeom>
        </p:spPr>
        <p:txBody>
          <a:bodyPr/>
          <a:lstStyle/>
          <a:p>
            <a:pPr/>
            <a:r>
              <a:t>Temporal Changes in X</a:t>
            </a:r>
            <a:r>
              <a:rPr baseline="-15500"/>
              <a:t>i</a:t>
            </a:r>
          </a:p>
        </p:txBody>
      </p:sp>
      <p:pic>
        <p:nvPicPr>
          <p:cNvPr id="313" name="Picture 3" descr="Picture 3"/>
          <p:cNvPicPr>
            <a:picLocks noChangeAspect="1"/>
          </p:cNvPicPr>
          <p:nvPr/>
        </p:nvPicPr>
        <p:blipFill>
          <a:blip r:embed="rId2">
            <a:extLst/>
          </a:blip>
          <a:srcRect l="0" t="0" r="23371" b="0"/>
          <a:stretch>
            <a:fillRect/>
          </a:stretch>
        </p:blipFill>
        <p:spPr>
          <a:xfrm>
            <a:off x="3552114" y="2815397"/>
            <a:ext cx="8639886" cy="5308239"/>
          </a:xfrm>
          <a:prstGeom prst="rect">
            <a:avLst/>
          </a:prstGeom>
          <a:ln w="12700">
            <a:miter lim="400000"/>
          </a:ln>
        </p:spPr>
      </p:pic>
      <p:pic>
        <p:nvPicPr>
          <p:cNvPr id="314" name="Picture 4" descr="Picture 4"/>
          <p:cNvPicPr>
            <a:picLocks noChangeAspect="1"/>
          </p:cNvPicPr>
          <p:nvPr/>
        </p:nvPicPr>
        <p:blipFill>
          <a:blip r:embed="rId3">
            <a:extLst/>
          </a:blip>
          <a:srcRect l="0" t="0" r="24997" b="0"/>
          <a:stretch>
            <a:fillRect/>
          </a:stretch>
        </p:blipFill>
        <p:spPr>
          <a:xfrm>
            <a:off x="12332537" y="6414023"/>
            <a:ext cx="8784107" cy="5075032"/>
          </a:xfrm>
          <a:prstGeom prst="rect">
            <a:avLst/>
          </a:prstGeom>
          <a:ln w="12700">
            <a:miter lim="400000"/>
          </a:ln>
        </p:spPr>
      </p:pic>
      <p:sp>
        <p:nvSpPr>
          <p:cNvPr id="315" name="TextBox 5"/>
          <p:cNvSpPr txBox="1"/>
          <p:nvPr/>
        </p:nvSpPr>
        <p:spPr>
          <a:xfrm>
            <a:off x="14616081" y="13077291"/>
            <a:ext cx="6246722" cy="529105"/>
          </a:xfrm>
          <a:prstGeom prst="rect">
            <a:avLst/>
          </a:prstGeom>
          <a:ln w="12700">
            <a:miter lim="400000"/>
          </a:ln>
          <a:extLst>
            <a:ext uri="{C572A759-6A51-4108-AA02-DFA0A04FC94B}">
              <ma14:wrappingTextBoxFlag xmlns:ma14="http://schemas.microsoft.com/office/mac/drawingml/2011/main" val="1"/>
            </a:ext>
          </a:extLst>
        </p:spPr>
        <p:txBody>
          <a:bodyPr wrap="none" tIns="91439" bIns="91439">
            <a:spAutoFit/>
          </a:bodyPr>
          <a:lstStyle>
            <a:lvl1pPr algn="l" defTabSz="914400">
              <a:lnSpc>
                <a:spcPct val="90000"/>
              </a:lnSpc>
              <a:defRPr sz="2600">
                <a:solidFill>
                  <a:srgbClr val="000000"/>
                </a:solidFill>
                <a:latin typeface="Calibri"/>
                <a:ea typeface="Calibri"/>
                <a:cs typeface="Calibri"/>
                <a:sym typeface="Calibri"/>
              </a:defRPr>
            </a:lvl1pPr>
          </a:lstStyle>
          <a:p>
            <a:pPr/>
            <a:r>
              <a:t>Figures by Mollie Gaines (ORNL SULI student)</a:t>
            </a:r>
          </a:p>
        </p:txBody>
      </p:sp>
      <p:pic>
        <p:nvPicPr>
          <p:cNvPr id="316" name="Picture 6" descr="Picture 6"/>
          <p:cNvPicPr>
            <a:picLocks noChangeAspect="1"/>
          </p:cNvPicPr>
          <p:nvPr/>
        </p:nvPicPr>
        <p:blipFill>
          <a:blip r:embed="rId2">
            <a:extLst/>
          </a:blip>
          <a:srcRect l="77120" t="0" r="0" b="18325"/>
          <a:stretch>
            <a:fillRect/>
          </a:stretch>
        </p:blipFill>
        <p:spPr>
          <a:xfrm>
            <a:off x="18986090" y="2527628"/>
            <a:ext cx="2130555" cy="3615623"/>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8" name="Basis:  Human-Environment Interactions"/>
          <p:cNvSpPr txBox="1"/>
          <p:nvPr/>
        </p:nvSpPr>
        <p:spPr>
          <a:xfrm>
            <a:off x="1289420" y="1429994"/>
            <a:ext cx="10539896" cy="746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300">
                <a:solidFill>
                  <a:srgbClr val="000000"/>
                </a:solidFill>
              </a:defRPr>
            </a:pPr>
            <a:r>
              <a:t>Basis:  </a:t>
            </a:r>
            <a:r>
              <a:rPr b="1"/>
              <a:t>Human-Environment Interactions</a:t>
            </a:r>
          </a:p>
        </p:txBody>
      </p:sp>
      <p:sp>
        <p:nvSpPr>
          <p:cNvPr id="319" name="Physical, Social, Economic, Cultural"/>
          <p:cNvSpPr txBox="1"/>
          <p:nvPr/>
        </p:nvSpPr>
        <p:spPr>
          <a:xfrm>
            <a:off x="3443359" y="2467844"/>
            <a:ext cx="623201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Physical, Social, Economic, Cultural</a:t>
            </a:r>
          </a:p>
        </p:txBody>
      </p:sp>
      <p:sp>
        <p:nvSpPr>
          <p:cNvPr id="320" name="Neighborhood Effects"/>
          <p:cNvSpPr txBox="1"/>
          <p:nvPr/>
        </p:nvSpPr>
        <p:spPr>
          <a:xfrm>
            <a:off x="2509336" y="4746229"/>
            <a:ext cx="5404105"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Neighborhood Effects</a:t>
            </a:r>
          </a:p>
        </p:txBody>
      </p:sp>
      <p:sp>
        <p:nvSpPr>
          <p:cNvPr id="321" name="Capabilities Approach"/>
          <p:cNvSpPr txBox="1"/>
          <p:nvPr/>
        </p:nvSpPr>
        <p:spPr>
          <a:xfrm>
            <a:off x="14718433" y="4746229"/>
            <a:ext cx="545541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Capabilities Approach</a:t>
            </a:r>
          </a:p>
        </p:txBody>
      </p:sp>
      <p:sp>
        <p:nvSpPr>
          <p:cNvPr id="322" name="Home Turf:  Sociology"/>
          <p:cNvSpPr txBox="1"/>
          <p:nvPr/>
        </p:nvSpPr>
        <p:spPr>
          <a:xfrm>
            <a:off x="572120" y="7735227"/>
            <a:ext cx="3308910"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Home Turf:</a:t>
            </a:r>
            <a:r>
              <a:t>  Sociology </a:t>
            </a:r>
          </a:p>
        </p:txBody>
      </p:sp>
      <p:sp>
        <p:nvSpPr>
          <p:cNvPr id="323" name="Home Turf:  International Development Economics and Ethics"/>
          <p:cNvSpPr txBox="1"/>
          <p:nvPr/>
        </p:nvSpPr>
        <p:spPr>
          <a:xfrm>
            <a:off x="11746079" y="7860977"/>
            <a:ext cx="8656016"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Home Turf: </a:t>
            </a:r>
            <a:r>
              <a:t> International Development Economics and Ethics </a:t>
            </a:r>
          </a:p>
        </p:txBody>
      </p:sp>
      <p:sp>
        <p:nvSpPr>
          <p:cNvPr id="324" name="Metrics:  Behavioral outcomes, poverty, race, inequality"/>
          <p:cNvSpPr txBox="1"/>
          <p:nvPr/>
        </p:nvSpPr>
        <p:spPr>
          <a:xfrm>
            <a:off x="603504" y="9043561"/>
            <a:ext cx="7819645"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Metrics:</a:t>
            </a:r>
            <a:r>
              <a:t>  Behavioral outcomes, poverty, race, inequality </a:t>
            </a:r>
          </a:p>
        </p:txBody>
      </p:sp>
      <p:sp>
        <p:nvSpPr>
          <p:cNvPr id="325" name="Metrics:  Human Development index"/>
          <p:cNvSpPr txBox="1"/>
          <p:nvPr/>
        </p:nvSpPr>
        <p:spPr>
          <a:xfrm>
            <a:off x="11703552" y="9043561"/>
            <a:ext cx="5330953"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Metrics:</a:t>
            </a:r>
            <a:r>
              <a:t>  Human Development index  </a:t>
            </a:r>
          </a:p>
        </p:txBody>
      </p:sp>
      <p:sp>
        <p:nvSpPr>
          <p:cNvPr id="326" name="Central Concept: Human Ecology"/>
          <p:cNvSpPr txBox="1"/>
          <p:nvPr/>
        </p:nvSpPr>
        <p:spPr>
          <a:xfrm>
            <a:off x="582832" y="6426893"/>
            <a:ext cx="4828033"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Central Concept:</a:t>
            </a:r>
            <a:r>
              <a:t> Human Ecology</a:t>
            </a:r>
          </a:p>
        </p:txBody>
      </p:sp>
      <p:sp>
        <p:nvSpPr>
          <p:cNvPr id="327" name="Central Concept:  Well being means that people have the capacity…"/>
          <p:cNvSpPr txBox="1"/>
          <p:nvPr/>
        </p:nvSpPr>
        <p:spPr>
          <a:xfrm>
            <a:off x="11005656" y="6309786"/>
            <a:ext cx="10674402" cy="83119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rPr b="1">
                <a:solidFill>
                  <a:srgbClr val="000000"/>
                </a:solidFill>
              </a:rPr>
              <a:t>Central Concept:</a:t>
            </a:r>
            <a:r>
              <a:t>  Well being means that people have the capacity </a:t>
            </a:r>
          </a:p>
          <a:p>
            <a:pPr/>
            <a:r>
              <a:t>                                                              to reason and act in their own contexts</a:t>
            </a:r>
          </a:p>
        </p:txBody>
      </p:sp>
      <p:pic>
        <p:nvPicPr>
          <p:cNvPr id="328" name="william.wilson.photo_.2013_credit_martha_stewart.jpg" descr="william.wilson.photo_.2013_credit_martha_stewart.jpg"/>
          <p:cNvPicPr>
            <a:picLocks noChangeAspect="1"/>
          </p:cNvPicPr>
          <p:nvPr/>
        </p:nvPicPr>
        <p:blipFill>
          <a:blip r:embed="rId2">
            <a:extLst/>
          </a:blip>
          <a:stretch>
            <a:fillRect/>
          </a:stretch>
        </p:blipFill>
        <p:spPr>
          <a:xfrm>
            <a:off x="681143" y="10300394"/>
            <a:ext cx="4631412" cy="2605170"/>
          </a:xfrm>
          <a:prstGeom prst="rect">
            <a:avLst/>
          </a:prstGeom>
          <a:ln w="12700">
            <a:miter lim="400000"/>
          </a:ln>
        </p:spPr>
      </p:pic>
      <p:pic>
        <p:nvPicPr>
          <p:cNvPr id="329" name="Amartya_Sen,_c2000_(4379246038).jpg" descr="Amartya_Sen,_c2000_(4379246038).jpg"/>
          <p:cNvPicPr>
            <a:picLocks noChangeAspect="1"/>
          </p:cNvPicPr>
          <p:nvPr/>
        </p:nvPicPr>
        <p:blipFill>
          <a:blip r:embed="rId3">
            <a:extLst/>
          </a:blip>
          <a:stretch>
            <a:fillRect/>
          </a:stretch>
        </p:blipFill>
        <p:spPr>
          <a:xfrm>
            <a:off x="11840700" y="10374645"/>
            <a:ext cx="3328828" cy="2605169"/>
          </a:xfrm>
          <a:prstGeom prst="rect">
            <a:avLst/>
          </a:prstGeom>
          <a:ln w="12700">
            <a:miter lim="400000"/>
          </a:ln>
        </p:spPr>
      </p:pic>
      <p:pic>
        <p:nvPicPr>
          <p:cNvPr id="330" name="Unknown.jpeg" descr="Unknown.jpeg"/>
          <p:cNvPicPr>
            <a:picLocks noChangeAspect="1"/>
          </p:cNvPicPr>
          <p:nvPr/>
        </p:nvPicPr>
        <p:blipFill>
          <a:blip r:embed="rId4">
            <a:extLst/>
          </a:blip>
          <a:stretch>
            <a:fillRect/>
          </a:stretch>
        </p:blipFill>
        <p:spPr>
          <a:xfrm>
            <a:off x="17213389" y="10374645"/>
            <a:ext cx="3960433" cy="2635488"/>
          </a:xfrm>
          <a:prstGeom prst="rect">
            <a:avLst/>
          </a:prstGeom>
          <a:ln w="12700">
            <a:miter lim="400000"/>
          </a:ln>
        </p:spPr>
      </p:pic>
      <p:sp>
        <p:nvSpPr>
          <p:cNvPr id="331" name="Bill Wilson"/>
          <p:cNvSpPr txBox="1"/>
          <p:nvPr/>
        </p:nvSpPr>
        <p:spPr>
          <a:xfrm>
            <a:off x="643703" y="12910022"/>
            <a:ext cx="1625194"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Bill Wilson</a:t>
            </a:r>
          </a:p>
        </p:txBody>
      </p:sp>
      <p:sp>
        <p:nvSpPr>
          <p:cNvPr id="332" name="Amartya Sen"/>
          <p:cNvSpPr txBox="1"/>
          <p:nvPr/>
        </p:nvSpPr>
        <p:spPr>
          <a:xfrm>
            <a:off x="11838769" y="13094313"/>
            <a:ext cx="1971447"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Amartya Sen</a:t>
            </a:r>
          </a:p>
        </p:txBody>
      </p:sp>
      <p:sp>
        <p:nvSpPr>
          <p:cNvPr id="333" name="Martha Nussbaum"/>
          <p:cNvSpPr txBox="1"/>
          <p:nvPr/>
        </p:nvSpPr>
        <p:spPr>
          <a:xfrm>
            <a:off x="17119888" y="13094313"/>
            <a:ext cx="278404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Martha Nussbaum</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5" name="Screen Shot 2021-05-15 at 2.46.31 PM.pdf" descr="Screen Shot 2021-05-15 at 2.46.31 PM.pdf"/>
          <p:cNvPicPr>
            <a:picLocks noChangeAspect="1"/>
          </p:cNvPicPr>
          <p:nvPr/>
        </p:nvPicPr>
        <p:blipFill>
          <a:blip r:embed="rId2">
            <a:extLst/>
          </a:blip>
          <a:stretch>
            <a:fillRect/>
          </a:stretch>
        </p:blipFill>
        <p:spPr>
          <a:xfrm>
            <a:off x="332361" y="1537246"/>
            <a:ext cx="23719278" cy="7716824"/>
          </a:xfrm>
          <a:prstGeom prst="rect">
            <a:avLst/>
          </a:prstGeom>
          <a:ln w="12700">
            <a:miter lim="400000"/>
          </a:ln>
        </p:spPr>
      </p:pic>
      <p:sp>
        <p:nvSpPr>
          <p:cNvPr id="336" name="Human Development Index"/>
          <p:cNvSpPr txBox="1"/>
          <p:nvPr/>
        </p:nvSpPr>
        <p:spPr>
          <a:xfrm>
            <a:off x="225090" y="118487"/>
            <a:ext cx="7972490" cy="8081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lvl1pPr>
          </a:lstStyle>
          <a:p>
            <a:pPr/>
            <a:r>
              <a:t>Human Development Index </a:t>
            </a:r>
          </a:p>
        </p:txBody>
      </p:sp>
      <p:pic>
        <p:nvPicPr>
          <p:cNvPr id="337" name="Screen Shot 2021-05-15 at 1.52.22 PM.pdf" descr="Screen Shot 2021-05-15 at 1.52.22 PM.pdf"/>
          <p:cNvPicPr>
            <a:picLocks noChangeAspect="1"/>
          </p:cNvPicPr>
          <p:nvPr/>
        </p:nvPicPr>
        <p:blipFill>
          <a:blip r:embed="rId3">
            <a:extLst/>
          </a:blip>
          <a:stretch>
            <a:fillRect/>
          </a:stretch>
        </p:blipFill>
        <p:spPr>
          <a:xfrm>
            <a:off x="12169131" y="6816900"/>
            <a:ext cx="12267472" cy="9787877"/>
          </a:xfrm>
          <a:prstGeom prst="rect">
            <a:avLst/>
          </a:prstGeom>
          <a:ln w="12700">
            <a:miter lim="400000"/>
          </a:ln>
        </p:spPr>
      </p:pic>
      <p:sp>
        <p:nvSpPr>
          <p:cNvPr id="338" name="credit: Neil Sheth (UChicago)"/>
          <p:cNvSpPr txBox="1"/>
          <p:nvPr/>
        </p:nvSpPr>
        <p:spPr>
          <a:xfrm>
            <a:off x="3390244" y="6971099"/>
            <a:ext cx="40486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Neil Sheth (UChicago)</a:t>
            </a:r>
          </a:p>
        </p:txBody>
      </p:sp>
      <p:sp>
        <p:nvSpPr>
          <p:cNvPr id="339" name="Equation"/>
          <p:cNvSpPr txBox="1"/>
          <p:nvPr/>
        </p:nvSpPr>
        <p:spPr>
          <a:xfrm>
            <a:off x="562195" y="10386644"/>
            <a:ext cx="11623924" cy="11075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200" i="1">
                          <a:solidFill>
                            <a:srgbClr val="000000"/>
                          </a:solidFill>
                          <a:latin typeface="Cambria Math" panose="02040503050406030204" pitchFamily="18" charset="0"/>
                        </a:rPr>
                        <m:t>HDI</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p>
                    <m:e>
                      <m:d>
                        <m:dPr>
                          <m:ctrlPr>
                            <a:rPr xmlns:a="http://schemas.openxmlformats.org/drawingml/2006/main" sz="4200" i="1">
                              <a:solidFill>
                                <a:srgbClr val="000000"/>
                              </a:solidFill>
                              <a:latin typeface="Cambria Math" panose="02040503050406030204" pitchFamily="18" charset="0"/>
                            </a:rPr>
                          </m:ctrlPr>
                        </m:dPr>
                        <m:e>
                          <m:sSub>
                            <m:e>
                              <m:r>
                                <m:rPr>
                                  <m:sty m:val="p"/>
                                </m:rPr>
                                <a:rPr xmlns:a="http://schemas.openxmlformats.org/drawingml/2006/main" sz="4200" i="1">
                                  <a:solidFill>
                                    <a:srgbClr val="000000"/>
                                  </a:solidFill>
                                  <a:latin typeface="Cambria Math" panose="02040503050406030204" pitchFamily="18" charset="0"/>
                                </a:rPr>
                                <m:t>education</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b>
                            <m:e>
                              <m:r>
                                <m:rPr>
                                  <m:sty m:val="p"/>
                                </m:rPr>
                                <a:rPr xmlns:a="http://schemas.openxmlformats.org/drawingml/2006/main" sz="4200" i="1">
                                  <a:solidFill>
                                    <a:srgbClr val="000000"/>
                                  </a:solidFill>
                                  <a:latin typeface="Cambria Math" panose="02040503050406030204" pitchFamily="18" charset="0"/>
                                </a:rPr>
                                <m:t>life</m:t>
                              </m:r>
                              <m:r>
                                <m:rPr>
                                  <m:sty m:val="p"/>
                                </m:rPr>
                                <a:rPr xmlns:a="http://schemas.openxmlformats.org/drawingml/2006/main" sz="4200" i="1">
                                  <a:solidFill>
                                    <a:srgbClr val="000000"/>
                                  </a:solidFill>
                                  <a:latin typeface="Cambria Math" panose="02040503050406030204" pitchFamily="18" charset="0"/>
                                </a:rPr>
                                <m:t>expectancy</m:t>
                              </m:r>
                            </m:e>
                            <m:sub>
                              <m:r>
                                <a:rPr xmlns:a="http://schemas.openxmlformats.org/drawingml/2006/main" sz="4200" i="1">
                                  <a:solidFill>
                                    <a:srgbClr val="000000"/>
                                  </a:solidFill>
                                  <a:latin typeface="Cambria Math" panose="02040503050406030204" pitchFamily="18" charset="0"/>
                                </a:rPr>
                                <m:t>i</m:t>
                              </m:r>
                            </m:sub>
                          </m:sSub>
                          <m:r>
                            <a:rPr xmlns:a="http://schemas.openxmlformats.org/drawingml/2006/main" sz="4200" i="1">
                              <a:solidFill>
                                <a:srgbClr val="000000"/>
                              </a:solidFill>
                              <a:latin typeface="Cambria Math" panose="02040503050406030204" pitchFamily="18" charset="0"/>
                            </a:rPr>
                            <m:t>.</m:t>
                          </m:r>
                          <m:sSub>
                            <m:e>
                              <m:r>
                                <m:rPr>
                                  <m:sty m:val="p"/>
                                </m:rPr>
                                <a:rPr xmlns:a="http://schemas.openxmlformats.org/drawingml/2006/main" sz="4200" i="1">
                                  <a:solidFill>
                                    <a:srgbClr val="000000"/>
                                  </a:solidFill>
                                  <a:latin typeface="Cambria Math" panose="02040503050406030204" pitchFamily="18" charset="0"/>
                                </a:rPr>
                                <m:t>real</m:t>
                              </m:r>
                              <m:r>
                                <m:rPr>
                                  <m:sty m:val="p"/>
                                </m:rPr>
                                <a:rPr xmlns:a="http://schemas.openxmlformats.org/drawingml/2006/main" sz="4200" i="1">
                                  <a:solidFill>
                                    <a:srgbClr val="000000"/>
                                  </a:solidFill>
                                  <a:latin typeface="Cambria Math" panose="02040503050406030204" pitchFamily="18" charset="0"/>
                                </a:rPr>
                                <m:t>income</m:t>
                              </m:r>
                            </m:e>
                            <m:sub>
                              <m:r>
                                <a:rPr xmlns:a="http://schemas.openxmlformats.org/drawingml/2006/main" sz="4200" i="1">
                                  <a:solidFill>
                                    <a:srgbClr val="000000"/>
                                  </a:solidFill>
                                  <a:latin typeface="Cambria Math" panose="02040503050406030204" pitchFamily="18" charset="0"/>
                                </a:rPr>
                                <m:t>i</m:t>
                              </m:r>
                            </m:sub>
                          </m:sSub>
                        </m:e>
                      </m:d>
                    </m:e>
                    <m:sup>
                      <m:f>
                        <m:fPr>
                          <m:ctrlPr>
                            <a:rPr xmlns:a="http://schemas.openxmlformats.org/drawingml/2006/main" sz="4200" i="1">
                              <a:solidFill>
                                <a:srgbClr val="000000"/>
                              </a:solidFill>
                              <a:latin typeface="Cambria Math" panose="02040503050406030204" pitchFamily="18" charset="0"/>
                            </a:rPr>
                          </m:ctrlPr>
                          <m:type m:val="lin"/>
                        </m:fPr>
                        <m:num>
                          <m:r>
                            <a:rPr xmlns:a="http://schemas.openxmlformats.org/drawingml/2006/main" sz="4200" i="1">
                              <a:solidFill>
                                <a:srgbClr val="000000"/>
                              </a:solidFill>
                              <a:latin typeface="Cambria Math" panose="02040503050406030204" pitchFamily="18" charset="0"/>
                            </a:rPr>
                            <m:t>1</m:t>
                          </m:r>
                        </m:num>
                        <m:den>
                          <m:r>
                            <a:rPr xmlns:a="http://schemas.openxmlformats.org/drawingml/2006/main" sz="4200" i="1">
                              <a:solidFill>
                                <a:srgbClr val="000000"/>
                              </a:solidFill>
                              <a:latin typeface="Cambria Math" panose="02040503050406030204" pitchFamily="18" charset="0"/>
                            </a:rPr>
                            <m:t>3</m:t>
                          </m:r>
                        </m:den>
                      </m:f>
                    </m:sup>
                  </m:sSup>
                </m:oMath>
              </m:oMathPara>
            </a14:m>
            <a:endParaRPr sz="4200"/>
          </a:p>
        </p:txBody>
      </p:sp>
      <p:sp>
        <p:nvSpPr>
          <p:cNvPr id="340" name="“measures the ability of human populations to lead, long , healthy and fulfilled lives”"/>
          <p:cNvSpPr txBox="1"/>
          <p:nvPr/>
        </p:nvSpPr>
        <p:spPr>
          <a:xfrm>
            <a:off x="7554430" y="1001277"/>
            <a:ext cx="1148517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“measures the ability of human populations to lead, long , healthy and fulfilled lives”</a:t>
            </a:r>
          </a:p>
        </p:txBody>
      </p:sp>
      <p:sp>
        <p:nvSpPr>
          <p:cNvPr id="341" name="The US is now # 17"/>
          <p:cNvSpPr txBox="1"/>
          <p:nvPr/>
        </p:nvSpPr>
        <p:spPr>
          <a:xfrm>
            <a:off x="8227546" y="12956371"/>
            <a:ext cx="371337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US is now # 17</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Graphic 2" descr="Graphic 2"/>
          <p:cNvPicPr>
            <a:picLocks noChangeAspect="1"/>
          </p:cNvPicPr>
          <p:nvPr/>
        </p:nvPicPr>
        <p:blipFill>
          <a:blip r:embed="rId2">
            <a:extLst/>
          </a:blip>
          <a:srcRect l="3201" t="2860" r="3201" b="2860"/>
          <a:stretch>
            <a:fillRect/>
          </a:stretch>
        </p:blipFill>
        <p:spPr>
          <a:xfrm>
            <a:off x="1806263" y="392310"/>
            <a:ext cx="10349249" cy="12931364"/>
          </a:xfrm>
          <a:prstGeom prst="rect">
            <a:avLst/>
          </a:prstGeom>
          <a:ln w="12700">
            <a:miter lim="400000"/>
          </a:ln>
        </p:spPr>
      </p:pic>
      <p:pic>
        <p:nvPicPr>
          <p:cNvPr id="344" name="Graphic 4" descr="Graphic 4"/>
          <p:cNvPicPr>
            <a:picLocks noChangeAspect="1"/>
          </p:cNvPicPr>
          <p:nvPr/>
        </p:nvPicPr>
        <p:blipFill>
          <a:blip r:embed="rId3">
            <a:extLst/>
          </a:blip>
          <a:stretch>
            <a:fillRect/>
          </a:stretch>
        </p:blipFill>
        <p:spPr>
          <a:xfrm>
            <a:off x="1288825" y="3787802"/>
            <a:ext cx="4296910" cy="4296910"/>
          </a:xfrm>
          <a:prstGeom prst="rect">
            <a:avLst/>
          </a:prstGeom>
          <a:ln w="12700">
            <a:miter lim="400000"/>
          </a:ln>
        </p:spPr>
      </p:pic>
      <p:sp>
        <p:nvSpPr>
          <p:cNvPr id="345" name="Line"/>
          <p:cNvSpPr/>
          <p:nvPr/>
        </p:nvSpPr>
        <p:spPr>
          <a:xfrm flipH="1">
            <a:off x="11304534" y="5334466"/>
            <a:ext cx="1747991" cy="1747991"/>
          </a:xfrm>
          <a:prstGeom prst="line">
            <a:avLst/>
          </a:prstGeom>
          <a:ln w="76200">
            <a:solidFill>
              <a:schemeClr val="accent1"/>
            </a:solidFill>
            <a:miter lim="400000"/>
            <a:tailEnd type="triangle"/>
          </a:ln>
        </p:spPr>
        <p:txBody>
          <a:bodyPr lIns="50800" tIns="50800" rIns="50800" bIns="50800" anchor="ctr"/>
          <a:lstStyle/>
          <a:p>
            <a:pPr/>
          </a:p>
        </p:txBody>
      </p:sp>
      <p:sp>
        <p:nvSpPr>
          <p:cNvPr id="346" name="better than Norway"/>
          <p:cNvSpPr txBox="1"/>
          <p:nvPr/>
        </p:nvSpPr>
        <p:spPr>
          <a:xfrm>
            <a:off x="13290208" y="4631674"/>
            <a:ext cx="359877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better than Norway</a:t>
            </a:r>
          </a:p>
        </p:txBody>
      </p:sp>
      <p:sp>
        <p:nvSpPr>
          <p:cNvPr id="347" name="Line"/>
          <p:cNvSpPr/>
          <p:nvPr/>
        </p:nvSpPr>
        <p:spPr>
          <a:xfrm flipH="1">
            <a:off x="10821857" y="5002591"/>
            <a:ext cx="2313914" cy="811401"/>
          </a:xfrm>
          <a:prstGeom prst="line">
            <a:avLst/>
          </a:prstGeom>
          <a:ln w="76200">
            <a:solidFill>
              <a:schemeClr val="accent1"/>
            </a:solidFill>
            <a:miter lim="400000"/>
            <a:tailEnd type="triangle"/>
          </a:ln>
        </p:spPr>
        <p:txBody>
          <a:bodyPr lIns="50800" tIns="50800" rIns="50800" bIns="50800" anchor="ctr"/>
          <a:lstStyle/>
          <a:p>
            <a:pPr/>
          </a:p>
        </p:txBody>
      </p:sp>
      <p:sp>
        <p:nvSpPr>
          <p:cNvPr id="348" name="Line"/>
          <p:cNvSpPr/>
          <p:nvPr/>
        </p:nvSpPr>
        <p:spPr>
          <a:xfrm flipH="1" flipV="1">
            <a:off x="10392611" y="7508347"/>
            <a:ext cx="3575172" cy="2822106"/>
          </a:xfrm>
          <a:prstGeom prst="line">
            <a:avLst/>
          </a:prstGeom>
          <a:ln w="76200">
            <a:solidFill>
              <a:schemeClr val="accent5">
                <a:hueOff val="-82419"/>
                <a:satOff val="-9513"/>
                <a:lumOff val="-16343"/>
              </a:schemeClr>
            </a:solidFill>
            <a:miter lim="400000"/>
            <a:tailEnd type="triangle"/>
          </a:ln>
        </p:spPr>
        <p:txBody>
          <a:bodyPr lIns="50800" tIns="50800" rIns="50800" bIns="50800" anchor="ctr"/>
          <a:lstStyle/>
          <a:p>
            <a:pPr/>
          </a:p>
        </p:txBody>
      </p:sp>
      <p:sp>
        <p:nvSpPr>
          <p:cNvPr id="349" name="worse than China or Mexico"/>
          <p:cNvSpPr txBox="1"/>
          <p:nvPr/>
        </p:nvSpPr>
        <p:spPr>
          <a:xfrm>
            <a:off x="14036168" y="10210082"/>
            <a:ext cx="5209338"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worse than China or Mexico</a:t>
            </a:r>
          </a:p>
        </p:txBody>
      </p:sp>
      <p:sp>
        <p:nvSpPr>
          <p:cNvPr id="350" name="Measuring the Human Development of Chicago neighborhoods"/>
          <p:cNvSpPr txBox="1"/>
          <p:nvPr/>
        </p:nvSpPr>
        <p:spPr>
          <a:xfrm>
            <a:off x="10072078" y="548959"/>
            <a:ext cx="13472859"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solidFill>
                  <a:srgbClr val="000000"/>
                </a:solidFill>
              </a:defRPr>
            </a:lvl1pPr>
          </a:lstStyle>
          <a:p>
            <a:pPr/>
            <a:r>
              <a:t>Measuring the Human Development of Chicago neighborhoods</a:t>
            </a:r>
          </a:p>
        </p:txBody>
      </p:sp>
      <p:sp>
        <p:nvSpPr>
          <p:cNvPr id="351" name="credit: Neil Sheth (UChicago)"/>
          <p:cNvSpPr txBox="1"/>
          <p:nvPr/>
        </p:nvSpPr>
        <p:spPr>
          <a:xfrm>
            <a:off x="4225145" y="11661274"/>
            <a:ext cx="404865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Neil Sheth (UChicago)</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Figure_1_HDI.pdf" descr="Figure_1_HDI.pdf"/>
          <p:cNvPicPr>
            <a:picLocks noChangeAspect="1"/>
          </p:cNvPicPr>
          <p:nvPr/>
        </p:nvPicPr>
        <p:blipFill>
          <a:blip r:embed="rId2">
            <a:extLst/>
          </a:blip>
          <a:stretch>
            <a:fillRect/>
          </a:stretch>
        </p:blipFill>
        <p:spPr>
          <a:xfrm>
            <a:off x="1152115" y="-2149563"/>
            <a:ext cx="21709561" cy="16775572"/>
          </a:xfrm>
          <a:prstGeom prst="rect">
            <a:avLst/>
          </a:prstGeom>
          <a:ln w="12700">
            <a:miter lim="400000"/>
          </a:ln>
        </p:spPr>
      </p:pic>
      <p:sp>
        <p:nvSpPr>
          <p:cNvPr id="354" name="https://communityhdi.org/"/>
          <p:cNvSpPr txBox="1"/>
          <p:nvPr/>
        </p:nvSpPr>
        <p:spPr>
          <a:xfrm>
            <a:off x="17524708" y="12851573"/>
            <a:ext cx="4838295"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https://communityhdi.org/</a:t>
            </a:r>
          </a:p>
        </p:txBody>
      </p:sp>
      <p:sp>
        <p:nvSpPr>
          <p:cNvPr id="355" name="Check out the interactive map at:"/>
          <p:cNvSpPr txBox="1"/>
          <p:nvPr/>
        </p:nvSpPr>
        <p:spPr>
          <a:xfrm>
            <a:off x="10812805" y="12883528"/>
            <a:ext cx="633994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Check out the interactive map at:</a:t>
            </a:r>
          </a:p>
        </p:txBody>
      </p:sp>
      <p:sp>
        <p:nvSpPr>
          <p:cNvPr id="356" name="HDI increases with city size"/>
          <p:cNvSpPr txBox="1"/>
          <p:nvPr/>
        </p:nvSpPr>
        <p:spPr>
          <a:xfrm>
            <a:off x="19941360" y="243196"/>
            <a:ext cx="4126231" cy="47339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HDI increases with city size</a:t>
            </a:r>
          </a:p>
        </p:txBody>
      </p:sp>
      <p:sp>
        <p:nvSpPr>
          <p:cNvPr id="357" name="inequality increases with city size faster"/>
          <p:cNvSpPr txBox="1"/>
          <p:nvPr/>
        </p:nvSpPr>
        <p:spPr>
          <a:xfrm>
            <a:off x="19836368" y="5679183"/>
            <a:ext cx="4522610" cy="39940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1900">
                <a:solidFill>
                  <a:srgbClr val="FFFFFF"/>
                </a:solidFill>
                <a:latin typeface="Helvetica Neue Medium"/>
                <a:ea typeface="Helvetica Neue Medium"/>
                <a:cs typeface="Helvetica Neue Medium"/>
                <a:sym typeface="Helvetica Neue Medium"/>
              </a:defRPr>
            </a:lvl1pPr>
          </a:lstStyle>
          <a:p>
            <a:pPr/>
            <a:r>
              <a:t>inequality increases with city size faster</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Figure_2_HDI.pdf" descr="Figure_2_HDI.pdf"/>
          <p:cNvPicPr>
            <a:picLocks noChangeAspect="1"/>
          </p:cNvPicPr>
          <p:nvPr/>
        </p:nvPicPr>
        <p:blipFill>
          <a:blip r:embed="rId2">
            <a:extLst/>
          </a:blip>
          <a:stretch>
            <a:fillRect/>
          </a:stretch>
        </p:blipFill>
        <p:spPr>
          <a:xfrm>
            <a:off x="607884" y="1768462"/>
            <a:ext cx="23168232" cy="10179076"/>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Figure_3_HDI.jpg" descr="Figure_3_HDI.jpg"/>
          <p:cNvPicPr>
            <a:picLocks noChangeAspect="1"/>
          </p:cNvPicPr>
          <p:nvPr/>
        </p:nvPicPr>
        <p:blipFill>
          <a:blip r:embed="rId2">
            <a:extLst/>
          </a:blip>
          <a:stretch>
            <a:fillRect/>
          </a:stretch>
        </p:blipFill>
        <p:spPr>
          <a:xfrm>
            <a:off x="256546" y="-1"/>
            <a:ext cx="23870908" cy="13716001"/>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188" name="Group 6"/>
          <p:cNvGrpSpPr/>
          <p:nvPr/>
        </p:nvGrpSpPr>
        <p:grpSpPr>
          <a:xfrm>
            <a:off x="7197687" y="0"/>
            <a:ext cx="14025423" cy="13716002"/>
            <a:chOff x="0" y="0"/>
            <a:chExt cx="14025421" cy="13716001"/>
          </a:xfrm>
        </p:grpSpPr>
        <p:pic>
          <p:nvPicPr>
            <p:cNvPr id="186" name="Picture 4" descr="Picture 4"/>
            <p:cNvPicPr>
              <a:picLocks noChangeAspect="1"/>
            </p:cNvPicPr>
            <p:nvPr/>
          </p:nvPicPr>
          <p:blipFill>
            <a:blip r:embed="rId2">
              <a:extLst/>
            </a:blip>
            <a:srcRect l="28871" t="8510" r="4785" b="6617"/>
            <a:stretch>
              <a:fillRect/>
            </a:stretch>
          </p:blipFill>
          <p:spPr>
            <a:xfrm>
              <a:off x="150410" y="2"/>
              <a:ext cx="13875012" cy="13716000"/>
            </a:xfrm>
            <a:prstGeom prst="rect">
              <a:avLst/>
            </a:prstGeom>
            <a:ln w="12700" cap="flat">
              <a:noFill/>
              <a:miter lim="400000"/>
            </a:ln>
            <a:effectLst/>
          </p:spPr>
        </p:pic>
        <p:sp>
          <p:nvSpPr>
            <p:cNvPr id="187" name="Rectangle 5"/>
            <p:cNvSpPr/>
            <p:nvPr/>
          </p:nvSpPr>
          <p:spPr>
            <a:xfrm>
              <a:off x="-1" y="0"/>
              <a:ext cx="802125" cy="534771"/>
            </a:xfrm>
            <a:prstGeom prst="rect">
              <a:avLst/>
            </a:prstGeom>
            <a:solidFill>
              <a:srgbClr val="FFFFFF"/>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grpSp>
      <p:pic>
        <p:nvPicPr>
          <p:cNvPr id="189" name="Picture 7" descr="Picture 7"/>
          <p:cNvPicPr>
            <a:picLocks noChangeAspect="1"/>
          </p:cNvPicPr>
          <p:nvPr/>
        </p:nvPicPr>
        <p:blipFill>
          <a:blip r:embed="rId2">
            <a:extLst/>
          </a:blip>
          <a:srcRect l="0" t="11453" r="71561" b="53823"/>
          <a:stretch>
            <a:fillRect/>
          </a:stretch>
        </p:blipFill>
        <p:spPr>
          <a:xfrm>
            <a:off x="3048000" y="8953209"/>
            <a:ext cx="5047994" cy="4762791"/>
          </a:xfrm>
          <a:prstGeom prst="rect">
            <a:avLst/>
          </a:prstGeom>
          <a:ln w="12700">
            <a:miter lim="400000"/>
          </a:ln>
        </p:spPr>
      </p:pic>
      <p:sp>
        <p:nvSpPr>
          <p:cNvPr id="190" name="TextBox 8"/>
          <p:cNvSpPr txBox="1"/>
          <p:nvPr/>
        </p:nvSpPr>
        <p:spPr>
          <a:xfrm>
            <a:off x="3365510" y="7587029"/>
            <a:ext cx="6149615" cy="11995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1" sz="3600">
                <a:solidFill>
                  <a:srgbClr val="000000"/>
                </a:solidFill>
                <a:latin typeface="Calibri"/>
                <a:ea typeface="Calibri"/>
                <a:cs typeface="Calibri"/>
                <a:sym typeface="Calibri"/>
              </a:defRPr>
            </a:pPr>
            <a:r>
              <a:t>Population Density </a:t>
            </a:r>
          </a:p>
          <a:p>
            <a:pPr algn="l" defTabSz="914400">
              <a:defRPr b="1" sz="3600">
                <a:solidFill>
                  <a:srgbClr val="000000"/>
                </a:solidFill>
                <a:latin typeface="Calibri"/>
                <a:ea typeface="Calibri"/>
                <a:cs typeface="Calibri"/>
                <a:sym typeface="Calibri"/>
              </a:defRPr>
            </a:pPr>
            <a:r>
              <a:t>(people/km</a:t>
            </a:r>
            <a:r>
              <a:rPr baseline="31000"/>
              <a:t>2</a:t>
            </a:r>
            <a:r>
              <a:t>)</a:t>
            </a:r>
          </a:p>
        </p:txBody>
      </p:sp>
      <p:grpSp>
        <p:nvGrpSpPr>
          <p:cNvPr id="199" name="Group 22"/>
          <p:cNvGrpSpPr/>
          <p:nvPr/>
        </p:nvGrpSpPr>
        <p:grpSpPr>
          <a:xfrm>
            <a:off x="6795485" y="12779998"/>
            <a:ext cx="5439278" cy="725107"/>
            <a:chOff x="0" y="0"/>
            <a:chExt cx="5439276" cy="725106"/>
          </a:xfrm>
        </p:grpSpPr>
        <p:grpSp>
          <p:nvGrpSpPr>
            <p:cNvPr id="197" name="Group 20"/>
            <p:cNvGrpSpPr/>
            <p:nvPr/>
          </p:nvGrpSpPr>
          <p:grpSpPr>
            <a:xfrm>
              <a:off x="232642" y="437013"/>
              <a:ext cx="3954629" cy="288093"/>
              <a:chOff x="0" y="0"/>
              <a:chExt cx="3954627" cy="288092"/>
            </a:xfrm>
          </p:grpSpPr>
          <p:sp>
            <p:nvSpPr>
              <p:cNvPr id="191" name="Straight Connector 13"/>
              <p:cNvSpPr/>
              <p:nvPr/>
            </p:nvSpPr>
            <p:spPr>
              <a:xfrm flipV="1">
                <a:off x="0" y="254668"/>
                <a:ext cx="3954628" cy="16713"/>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2" name="Straight Connector 14"/>
              <p:cNvSpPr/>
              <p:nvPr/>
            </p:nvSpPr>
            <p:spPr>
              <a:xfrm flipV="1">
                <a:off x="2970413"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3" name="Straight Connector 16"/>
              <p:cNvSpPr/>
              <p:nvPr/>
            </p:nvSpPr>
            <p:spPr>
              <a:xfrm flipV="1">
                <a:off x="3921207" y="16712"/>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4" name="Straight Connector 17"/>
              <p:cNvSpPr/>
              <p:nvPr/>
            </p:nvSpPr>
            <p:spPr>
              <a:xfrm flipV="1">
                <a:off x="1977313"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5" name="Straight Connector 18"/>
              <p:cNvSpPr/>
              <p:nvPr/>
            </p:nvSpPr>
            <p:spPr>
              <a:xfrm flipV="1">
                <a:off x="35879" y="33424"/>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sp>
            <p:nvSpPr>
              <p:cNvPr id="196" name="Straight Connector 19"/>
              <p:cNvSpPr/>
              <p:nvPr/>
            </p:nvSpPr>
            <p:spPr>
              <a:xfrm flipV="1">
                <a:off x="1002527" y="0"/>
                <a:ext cx="1" cy="254669"/>
              </a:xfrm>
              <a:prstGeom prst="line">
                <a:avLst/>
              </a:prstGeom>
              <a:noFill/>
              <a:ln w="76200" cap="flat">
                <a:solidFill>
                  <a:srgbClr val="000000"/>
                </a:solidFill>
                <a:prstDash val="solid"/>
                <a:round/>
              </a:ln>
              <a:effectLst/>
            </p:spPr>
            <p:txBody>
              <a:bodyPr wrap="square" lIns="91439" tIns="91439" rIns="91439" bIns="91439" numCol="1" anchor="t">
                <a:noAutofit/>
              </a:bodyPr>
              <a:lstStyle/>
              <a:p>
                <a:pPr algn="l" defTabSz="914400">
                  <a:defRPr sz="3600">
                    <a:solidFill>
                      <a:srgbClr val="000000"/>
                    </a:solidFill>
                    <a:latin typeface="Calibri"/>
                    <a:ea typeface="Calibri"/>
                    <a:cs typeface="Calibri"/>
                    <a:sym typeface="Calibri"/>
                  </a:defRPr>
                </a:pPr>
              </a:p>
            </p:txBody>
          </p:sp>
        </p:grpSp>
        <p:sp>
          <p:nvSpPr>
            <p:cNvPr id="198" name="TextBox 21"/>
            <p:cNvSpPr txBox="1"/>
            <p:nvPr/>
          </p:nvSpPr>
          <p:spPr>
            <a:xfrm>
              <a:off x="-1" y="-1"/>
              <a:ext cx="5439278" cy="48391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91439" tIns="91439" rIns="91439" bIns="91439" numCol="1" anchor="t">
              <a:spAutoFit/>
            </a:bodyPr>
            <a:lstStyle>
              <a:lvl1pPr algn="l" defTabSz="914400">
                <a:defRPr>
                  <a:solidFill>
                    <a:srgbClr val="000000"/>
                  </a:solidFill>
                  <a:latin typeface="Calibri"/>
                  <a:ea typeface="Calibri"/>
                  <a:cs typeface="Calibri"/>
                  <a:sym typeface="Calibri"/>
                </a:defRPr>
              </a:lvl1pPr>
            </a:lstStyle>
            <a:p>
              <a:pPr/>
              <a:r>
                <a:t>0         300        600        900     1200 km</a:t>
              </a:r>
            </a:p>
          </p:txBody>
        </p:sp>
      </p:gr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Picture 3" descr="Picture 3"/>
          <p:cNvPicPr>
            <a:picLocks noChangeAspect="1"/>
          </p:cNvPicPr>
          <p:nvPr/>
        </p:nvPicPr>
        <p:blipFill>
          <a:blip r:embed="rId2">
            <a:extLst/>
          </a:blip>
          <a:srcRect l="5075" t="38562" r="5267" b="17211"/>
          <a:stretch>
            <a:fillRect/>
          </a:stretch>
        </p:blipFill>
        <p:spPr>
          <a:xfrm>
            <a:off x="3047998" y="-3"/>
            <a:ext cx="12968945" cy="8278919"/>
          </a:xfrm>
          <a:prstGeom prst="rect">
            <a:avLst/>
          </a:prstGeom>
          <a:ln w="12700">
            <a:miter lim="400000"/>
          </a:ln>
        </p:spPr>
      </p:pic>
      <p:pic>
        <p:nvPicPr>
          <p:cNvPr id="202" name="Picture 6" descr="Picture 6"/>
          <p:cNvPicPr>
            <a:picLocks noChangeAspect="1"/>
          </p:cNvPicPr>
          <p:nvPr/>
        </p:nvPicPr>
        <p:blipFill>
          <a:blip r:embed="rId3">
            <a:extLst/>
          </a:blip>
          <a:srcRect l="0" t="11453" r="71561" b="53823"/>
          <a:stretch>
            <a:fillRect/>
          </a:stretch>
        </p:blipFill>
        <p:spPr>
          <a:xfrm>
            <a:off x="3048000" y="8953209"/>
            <a:ext cx="5047994" cy="4762791"/>
          </a:xfrm>
          <a:prstGeom prst="rect">
            <a:avLst/>
          </a:prstGeom>
          <a:ln w="12700">
            <a:miter lim="400000"/>
          </a:ln>
        </p:spPr>
      </p:pic>
      <p:sp>
        <p:nvSpPr>
          <p:cNvPr id="203" name="TextBox 7"/>
          <p:cNvSpPr txBox="1"/>
          <p:nvPr/>
        </p:nvSpPr>
        <p:spPr>
          <a:xfrm>
            <a:off x="3365510" y="7587029"/>
            <a:ext cx="6149615" cy="1199576"/>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p>
            <a:pPr algn="l" defTabSz="914400">
              <a:defRPr b="1" sz="3600">
                <a:solidFill>
                  <a:srgbClr val="000000"/>
                </a:solidFill>
                <a:latin typeface="Calibri"/>
                <a:ea typeface="Calibri"/>
                <a:cs typeface="Calibri"/>
                <a:sym typeface="Calibri"/>
              </a:defRPr>
            </a:pPr>
            <a:r>
              <a:t>Population Density </a:t>
            </a:r>
          </a:p>
          <a:p>
            <a:pPr algn="l" defTabSz="914400">
              <a:defRPr b="1" sz="3600">
                <a:solidFill>
                  <a:srgbClr val="000000"/>
                </a:solidFill>
                <a:latin typeface="Calibri"/>
                <a:ea typeface="Calibri"/>
                <a:cs typeface="Calibri"/>
                <a:sym typeface="Calibri"/>
              </a:defRPr>
            </a:pPr>
            <a:r>
              <a:t>(people/km</a:t>
            </a:r>
            <a:r>
              <a:rPr baseline="31000"/>
              <a:t>2</a:t>
            </a:r>
            <a:r>
              <a:t>)</a:t>
            </a:r>
          </a:p>
        </p:txBody>
      </p:sp>
      <p:grpSp>
        <p:nvGrpSpPr>
          <p:cNvPr id="207" name="Group 10"/>
          <p:cNvGrpSpPr/>
          <p:nvPr/>
        </p:nvGrpSpPr>
        <p:grpSpPr>
          <a:xfrm>
            <a:off x="8845177" y="7536743"/>
            <a:ext cx="12490825" cy="6179258"/>
            <a:chOff x="0" y="0"/>
            <a:chExt cx="12490824" cy="6179256"/>
          </a:xfrm>
        </p:grpSpPr>
        <p:pic>
          <p:nvPicPr>
            <p:cNvPr id="204" name="Picture 5" descr="Picture 5"/>
            <p:cNvPicPr>
              <a:picLocks noChangeAspect="1"/>
            </p:cNvPicPr>
            <p:nvPr/>
          </p:nvPicPr>
          <p:blipFill>
            <a:blip r:embed="rId4">
              <a:extLst/>
            </a:blip>
            <a:srcRect l="2525" t="31590" r="2021" b="7406"/>
            <a:stretch>
              <a:fillRect/>
            </a:stretch>
          </p:blipFill>
          <p:spPr>
            <a:xfrm>
              <a:off x="-1" y="10948"/>
              <a:ext cx="12490825" cy="6168309"/>
            </a:xfrm>
            <a:prstGeom prst="rect">
              <a:avLst/>
            </a:prstGeom>
            <a:ln w="12700" cap="flat">
              <a:noFill/>
              <a:miter lim="400000"/>
            </a:ln>
            <a:effectLst/>
          </p:spPr>
        </p:pic>
        <p:sp>
          <p:nvSpPr>
            <p:cNvPr id="205" name="Rectangle 8"/>
            <p:cNvSpPr/>
            <p:nvPr/>
          </p:nvSpPr>
          <p:spPr>
            <a:xfrm>
              <a:off x="1" y="0"/>
              <a:ext cx="1516381" cy="1405519"/>
            </a:xfrm>
            <a:prstGeom prst="rect">
              <a:avLst/>
            </a:prstGeom>
            <a:solidFill>
              <a:srgbClr val="DADADA"/>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sp>
          <p:nvSpPr>
            <p:cNvPr id="206" name="Rectangle 9"/>
            <p:cNvSpPr/>
            <p:nvPr/>
          </p:nvSpPr>
          <p:spPr>
            <a:xfrm>
              <a:off x="1352153" y="10948"/>
              <a:ext cx="744495" cy="959459"/>
            </a:xfrm>
            <a:prstGeom prst="rect">
              <a:avLst/>
            </a:prstGeom>
            <a:solidFill>
              <a:srgbClr val="DADADA"/>
            </a:solidFill>
            <a:ln w="12700" cap="flat">
              <a:noFill/>
              <a:miter lim="400000"/>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grpSp>
      <p:sp>
        <p:nvSpPr>
          <p:cNvPr id="208" name="TextBox 11"/>
          <p:cNvSpPr txBox="1"/>
          <p:nvPr/>
        </p:nvSpPr>
        <p:spPr>
          <a:xfrm>
            <a:off x="13142996" y="0"/>
            <a:ext cx="2873947" cy="797640"/>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4800">
                <a:solidFill>
                  <a:srgbClr val="000000"/>
                </a:solidFill>
                <a:latin typeface="Calibri"/>
                <a:ea typeface="Calibri"/>
                <a:cs typeface="Calibri"/>
                <a:sym typeface="Calibri"/>
              </a:defRPr>
            </a:lvl1pPr>
          </a:lstStyle>
          <a:p>
            <a:pPr/>
            <a:r>
              <a:t>Sao Paulo</a:t>
            </a:r>
          </a:p>
        </p:txBody>
      </p:sp>
      <p:sp>
        <p:nvSpPr>
          <p:cNvPr id="209" name="TextBox 12"/>
          <p:cNvSpPr txBox="1"/>
          <p:nvPr/>
        </p:nvSpPr>
        <p:spPr>
          <a:xfrm>
            <a:off x="8845177" y="7587029"/>
            <a:ext cx="5063673" cy="797641"/>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4800">
                <a:solidFill>
                  <a:srgbClr val="000000"/>
                </a:solidFill>
                <a:latin typeface="Calibri"/>
                <a:ea typeface="Calibri"/>
                <a:cs typeface="Calibri"/>
                <a:sym typeface="Calibri"/>
              </a:defRPr>
            </a:lvl1pPr>
          </a:lstStyle>
          <a:p>
            <a:pPr/>
            <a:r>
              <a:t>Rio de Janeiro</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Picture 3" descr="Picture 3"/>
          <p:cNvPicPr>
            <a:picLocks noChangeAspect="1"/>
          </p:cNvPicPr>
          <p:nvPr/>
        </p:nvPicPr>
        <p:blipFill>
          <a:blip r:embed="rId2">
            <a:extLst/>
          </a:blip>
          <a:srcRect l="0" t="0" r="12673" b="0"/>
          <a:stretch>
            <a:fillRect/>
          </a:stretch>
        </p:blipFill>
        <p:spPr>
          <a:xfrm>
            <a:off x="3048002" y="17779"/>
            <a:ext cx="16930546" cy="13716001"/>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3" name="Picture 3" descr="Picture 3"/>
          <p:cNvPicPr>
            <a:picLocks noChangeAspect="1"/>
          </p:cNvPicPr>
          <p:nvPr/>
        </p:nvPicPr>
        <p:blipFill>
          <a:blip r:embed="rId3">
            <a:extLst/>
          </a:blip>
          <a:stretch>
            <a:fillRect/>
          </a:stretch>
        </p:blipFill>
        <p:spPr>
          <a:xfrm>
            <a:off x="3048000" y="0"/>
            <a:ext cx="18288000" cy="1293071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7" name="Picture 4" descr="Picture 4"/>
          <p:cNvPicPr>
            <a:picLocks noChangeAspect="1"/>
          </p:cNvPicPr>
          <p:nvPr/>
        </p:nvPicPr>
        <p:blipFill>
          <a:blip r:embed="rId2">
            <a:extLst/>
          </a:blip>
          <a:srcRect l="8506" t="36304" r="5636" b="0"/>
          <a:stretch>
            <a:fillRect/>
          </a:stretch>
        </p:blipFill>
        <p:spPr>
          <a:xfrm>
            <a:off x="9773371" y="692674"/>
            <a:ext cx="11562629" cy="9000876"/>
          </a:xfrm>
          <a:prstGeom prst="rect">
            <a:avLst/>
          </a:prstGeom>
          <a:ln w="12700">
            <a:miter lim="400000"/>
          </a:ln>
        </p:spPr>
      </p:pic>
      <p:sp>
        <p:nvSpPr>
          <p:cNvPr id="218" name="TextBox 8"/>
          <p:cNvSpPr txBox="1"/>
          <p:nvPr/>
        </p:nvSpPr>
        <p:spPr>
          <a:xfrm>
            <a:off x="3378663" y="305180"/>
            <a:ext cx="8287665" cy="19846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6400">
                <a:solidFill>
                  <a:srgbClr val="000000"/>
                </a:solidFill>
                <a:latin typeface="Calibri"/>
                <a:ea typeface="Calibri"/>
                <a:cs typeface="Calibri"/>
                <a:sym typeface="Calibri"/>
              </a:defRPr>
            </a:lvl1pPr>
          </a:lstStyle>
          <a:p>
            <a:pPr/>
            <a:r>
              <a:t>Self Identified Development Priorities</a:t>
            </a:r>
          </a:p>
        </p:txBody>
      </p:sp>
      <p:grpSp>
        <p:nvGrpSpPr>
          <p:cNvPr id="222" name="Group 11"/>
          <p:cNvGrpSpPr/>
          <p:nvPr/>
        </p:nvGrpSpPr>
        <p:grpSpPr>
          <a:xfrm>
            <a:off x="3047999" y="4357527"/>
            <a:ext cx="6591701" cy="3208613"/>
            <a:chOff x="0" y="0"/>
            <a:chExt cx="6591700" cy="3208611"/>
          </a:xfrm>
        </p:grpSpPr>
        <p:pic>
          <p:nvPicPr>
            <p:cNvPr id="219" name="Picture 7" descr="Picture 7"/>
            <p:cNvPicPr>
              <a:picLocks noChangeAspect="1"/>
            </p:cNvPicPr>
            <p:nvPr/>
          </p:nvPicPr>
          <p:blipFill>
            <a:blip r:embed="rId2">
              <a:extLst/>
            </a:blip>
            <a:srcRect l="0" t="11247" r="76219" b="73739"/>
            <a:stretch>
              <a:fillRect/>
            </a:stretch>
          </p:blipFill>
          <p:spPr>
            <a:xfrm>
              <a:off x="-1" y="0"/>
              <a:ext cx="2573187" cy="1704579"/>
            </a:xfrm>
            <a:prstGeom prst="rect">
              <a:avLst/>
            </a:prstGeom>
            <a:ln w="12700" cap="flat">
              <a:noFill/>
              <a:miter lim="400000"/>
            </a:ln>
            <a:effectLst/>
          </p:spPr>
        </p:pic>
        <p:pic>
          <p:nvPicPr>
            <p:cNvPr id="220" name="Picture 9" descr="Picture 9"/>
            <p:cNvPicPr>
              <a:picLocks noChangeAspect="1"/>
            </p:cNvPicPr>
            <p:nvPr/>
          </p:nvPicPr>
          <p:blipFill>
            <a:blip r:embed="rId2">
              <a:extLst/>
            </a:blip>
            <a:srcRect l="45709" t="11247" r="0" b="73739"/>
            <a:stretch>
              <a:fillRect/>
            </a:stretch>
          </p:blipFill>
          <p:spPr>
            <a:xfrm>
              <a:off x="717163" y="1504034"/>
              <a:ext cx="5874537" cy="1704579"/>
            </a:xfrm>
            <a:prstGeom prst="rect">
              <a:avLst/>
            </a:prstGeom>
            <a:ln w="12700" cap="flat">
              <a:noFill/>
              <a:miter lim="400000"/>
            </a:ln>
            <a:effectLst/>
          </p:spPr>
        </p:pic>
        <p:pic>
          <p:nvPicPr>
            <p:cNvPr id="221" name="Picture 10" descr="Picture 10"/>
            <p:cNvPicPr>
              <a:picLocks noChangeAspect="1"/>
            </p:cNvPicPr>
            <p:nvPr/>
          </p:nvPicPr>
          <p:blipFill>
            <a:blip r:embed="rId2">
              <a:extLst/>
            </a:blip>
            <a:srcRect l="23813" t="11247" r="54290" b="73739"/>
            <a:stretch>
              <a:fillRect/>
            </a:stretch>
          </p:blipFill>
          <p:spPr>
            <a:xfrm>
              <a:off x="3341797" y="0"/>
              <a:ext cx="2369163" cy="1704579"/>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4" name="Picture 4" descr="Picture 4"/>
          <p:cNvPicPr>
            <a:picLocks noChangeAspect="1"/>
          </p:cNvPicPr>
          <p:nvPr/>
        </p:nvPicPr>
        <p:blipFill>
          <a:blip r:embed="rId2">
            <a:extLst/>
          </a:blip>
          <a:srcRect l="8506" t="36304" r="5636" b="0"/>
          <a:stretch>
            <a:fillRect/>
          </a:stretch>
        </p:blipFill>
        <p:spPr>
          <a:xfrm>
            <a:off x="9773371" y="692674"/>
            <a:ext cx="11562629" cy="9000876"/>
          </a:xfrm>
          <a:prstGeom prst="rect">
            <a:avLst/>
          </a:prstGeom>
          <a:ln w="12700">
            <a:miter lim="400000"/>
          </a:ln>
        </p:spPr>
      </p:pic>
      <p:sp>
        <p:nvSpPr>
          <p:cNvPr id="225" name="TextBox 8"/>
          <p:cNvSpPr txBox="1"/>
          <p:nvPr/>
        </p:nvSpPr>
        <p:spPr>
          <a:xfrm>
            <a:off x="3378663" y="305180"/>
            <a:ext cx="8287665" cy="1984693"/>
          </a:xfrm>
          <a:prstGeom prst="rect">
            <a:avLst/>
          </a:prstGeom>
          <a:ln w="12700">
            <a:miter lim="400000"/>
          </a:ln>
          <a:extLst>
            <a:ext uri="{C572A759-6A51-4108-AA02-DFA0A04FC94B}">
              <ma14:wrappingTextBoxFlag xmlns:ma14="http://schemas.microsoft.com/office/mac/drawingml/2011/main" val="1"/>
            </a:ext>
          </a:extLst>
        </p:spPr>
        <p:txBody>
          <a:bodyPr tIns="91439" bIns="91439">
            <a:spAutoFit/>
          </a:bodyPr>
          <a:lstStyle>
            <a:lvl1pPr algn="l" defTabSz="914400">
              <a:defRPr sz="6400">
                <a:solidFill>
                  <a:srgbClr val="000000"/>
                </a:solidFill>
                <a:latin typeface="Calibri"/>
                <a:ea typeface="Calibri"/>
                <a:cs typeface="Calibri"/>
                <a:sym typeface="Calibri"/>
              </a:defRPr>
            </a:lvl1pPr>
          </a:lstStyle>
          <a:p>
            <a:pPr/>
            <a:r>
              <a:t>Self Identified Development Priorities</a:t>
            </a:r>
          </a:p>
        </p:txBody>
      </p:sp>
      <p:grpSp>
        <p:nvGrpSpPr>
          <p:cNvPr id="229" name="Group 11"/>
          <p:cNvGrpSpPr/>
          <p:nvPr/>
        </p:nvGrpSpPr>
        <p:grpSpPr>
          <a:xfrm>
            <a:off x="3047999" y="4357527"/>
            <a:ext cx="6591701" cy="3208613"/>
            <a:chOff x="0" y="0"/>
            <a:chExt cx="6591700" cy="3208611"/>
          </a:xfrm>
        </p:grpSpPr>
        <p:pic>
          <p:nvPicPr>
            <p:cNvPr id="226" name="Picture 7" descr="Picture 7"/>
            <p:cNvPicPr>
              <a:picLocks noChangeAspect="1"/>
            </p:cNvPicPr>
            <p:nvPr/>
          </p:nvPicPr>
          <p:blipFill>
            <a:blip r:embed="rId2">
              <a:extLst/>
            </a:blip>
            <a:srcRect l="0" t="11247" r="76219" b="73739"/>
            <a:stretch>
              <a:fillRect/>
            </a:stretch>
          </p:blipFill>
          <p:spPr>
            <a:xfrm>
              <a:off x="-1" y="0"/>
              <a:ext cx="2573187" cy="1704579"/>
            </a:xfrm>
            <a:prstGeom prst="rect">
              <a:avLst/>
            </a:prstGeom>
            <a:ln w="12700" cap="flat">
              <a:noFill/>
              <a:miter lim="400000"/>
            </a:ln>
            <a:effectLst/>
          </p:spPr>
        </p:pic>
        <p:pic>
          <p:nvPicPr>
            <p:cNvPr id="227" name="Picture 9" descr="Picture 9"/>
            <p:cNvPicPr>
              <a:picLocks noChangeAspect="1"/>
            </p:cNvPicPr>
            <p:nvPr/>
          </p:nvPicPr>
          <p:blipFill>
            <a:blip r:embed="rId2">
              <a:extLst/>
            </a:blip>
            <a:srcRect l="45709" t="11247" r="0" b="73739"/>
            <a:stretch>
              <a:fillRect/>
            </a:stretch>
          </p:blipFill>
          <p:spPr>
            <a:xfrm>
              <a:off x="717163" y="1504034"/>
              <a:ext cx="5874537" cy="1704579"/>
            </a:xfrm>
            <a:prstGeom prst="rect">
              <a:avLst/>
            </a:prstGeom>
            <a:ln w="12700" cap="flat">
              <a:noFill/>
              <a:miter lim="400000"/>
            </a:ln>
            <a:effectLst/>
          </p:spPr>
        </p:pic>
        <p:pic>
          <p:nvPicPr>
            <p:cNvPr id="228" name="Picture 10" descr="Picture 10"/>
            <p:cNvPicPr>
              <a:picLocks noChangeAspect="1"/>
            </p:cNvPicPr>
            <p:nvPr/>
          </p:nvPicPr>
          <p:blipFill>
            <a:blip r:embed="rId2">
              <a:extLst/>
            </a:blip>
            <a:srcRect l="23813" t="11247" r="54290" b="73739"/>
            <a:stretch>
              <a:fillRect/>
            </a:stretch>
          </p:blipFill>
          <p:spPr>
            <a:xfrm>
              <a:off x="3341797" y="0"/>
              <a:ext cx="2369163" cy="1704579"/>
            </a:xfrm>
            <a:prstGeom prst="rect">
              <a:avLst/>
            </a:prstGeom>
            <a:ln w="12700" cap="flat">
              <a:noFill/>
              <a:miter lim="400000"/>
            </a:ln>
            <a:effectLst/>
          </p:spPr>
        </p:pic>
      </p:grpSp>
      <p:pic>
        <p:nvPicPr>
          <p:cNvPr id="230" name="Object 12" descr="Object 12"/>
          <p:cNvPicPr>
            <a:picLocks noChangeAspect="1"/>
          </p:cNvPicPr>
          <p:nvPr/>
        </p:nvPicPr>
        <p:blipFill>
          <a:blip r:embed="rId3">
            <a:extLst/>
          </a:blip>
          <a:stretch>
            <a:fillRect/>
          </a:stretch>
        </p:blipFill>
        <p:spPr>
          <a:xfrm>
            <a:off x="6245225" y="11585575"/>
            <a:ext cx="11210925" cy="98107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Picture 6" descr="Picture 6"/>
          <p:cNvPicPr>
            <a:picLocks noChangeAspect="1"/>
          </p:cNvPicPr>
          <p:nvPr/>
        </p:nvPicPr>
        <p:blipFill>
          <a:blip r:embed="rId2">
            <a:extLst/>
          </a:blip>
          <a:stretch>
            <a:fillRect/>
          </a:stretch>
        </p:blipFill>
        <p:spPr>
          <a:xfrm>
            <a:off x="3048000" y="0"/>
            <a:ext cx="18288000" cy="12932834"/>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